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40288" cy="428402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40" d="100"/>
          <a:sy n="40" d="100"/>
        </p:scale>
        <p:origin x="4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8022" y="7011132"/>
            <a:ext cx="25704245" cy="14914762"/>
          </a:xfrm>
        </p:spPr>
        <p:txBody>
          <a:bodyPr anchor="b"/>
          <a:lstStyle>
            <a:lvl1pPr algn="ctr">
              <a:defRPr sz="1984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0036" y="22501064"/>
            <a:ext cx="22680216" cy="10343147"/>
          </a:xfrm>
        </p:spPr>
        <p:txBody>
          <a:bodyPr/>
          <a:lstStyle>
            <a:lvl1pPr marL="0" indent="0" algn="ctr">
              <a:buNone/>
              <a:defRPr sz="7937"/>
            </a:lvl1pPr>
            <a:lvl2pPr marL="1512006" indent="0" algn="ctr">
              <a:buNone/>
              <a:defRPr sz="6614"/>
            </a:lvl2pPr>
            <a:lvl3pPr marL="3024012" indent="0" algn="ctr">
              <a:buNone/>
              <a:defRPr sz="5953"/>
            </a:lvl3pPr>
            <a:lvl4pPr marL="4536018" indent="0" algn="ctr">
              <a:buNone/>
              <a:defRPr sz="5291"/>
            </a:lvl4pPr>
            <a:lvl5pPr marL="6048024" indent="0" algn="ctr">
              <a:buNone/>
              <a:defRPr sz="5291"/>
            </a:lvl5pPr>
            <a:lvl6pPr marL="7560031" indent="0" algn="ctr">
              <a:buNone/>
              <a:defRPr sz="5291"/>
            </a:lvl6pPr>
            <a:lvl7pPr marL="9072037" indent="0" algn="ctr">
              <a:buNone/>
              <a:defRPr sz="5291"/>
            </a:lvl7pPr>
            <a:lvl8pPr marL="10584043" indent="0" algn="ctr">
              <a:buNone/>
              <a:defRPr sz="5291"/>
            </a:lvl8pPr>
            <a:lvl9pPr marL="12096049" indent="0" algn="ctr">
              <a:buNone/>
              <a:defRPr sz="5291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9DFFD-9667-4493-8578-22FD805EC0F4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9FA91-1BFB-4909-9BC6-4E130356E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34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9DFFD-9667-4493-8578-22FD805EC0F4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9FA91-1BFB-4909-9BC6-4E130356E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471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40708" y="2280848"/>
            <a:ext cx="6520562" cy="3630515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79021" y="2280848"/>
            <a:ext cx="19183683" cy="3630515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9DFFD-9667-4493-8578-22FD805EC0F4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9FA91-1BFB-4909-9BC6-4E130356E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817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9DFFD-9667-4493-8578-22FD805EC0F4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9FA91-1BFB-4909-9BC6-4E130356E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099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272" y="10680331"/>
            <a:ext cx="26082248" cy="17820361"/>
          </a:xfrm>
        </p:spPr>
        <p:txBody>
          <a:bodyPr anchor="b"/>
          <a:lstStyle>
            <a:lvl1pPr>
              <a:defRPr sz="1984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3272" y="28669280"/>
            <a:ext cx="26082248" cy="9371307"/>
          </a:xfrm>
        </p:spPr>
        <p:txBody>
          <a:bodyPr/>
          <a:lstStyle>
            <a:lvl1pPr marL="0" indent="0">
              <a:buNone/>
              <a:defRPr sz="7937">
                <a:solidFill>
                  <a:schemeClr val="tx1"/>
                </a:solidFill>
              </a:defRPr>
            </a:lvl1pPr>
            <a:lvl2pPr marL="1512006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2pPr>
            <a:lvl3pPr marL="3024012" indent="0">
              <a:buNone/>
              <a:defRPr sz="5953">
                <a:solidFill>
                  <a:schemeClr val="tx1">
                    <a:tint val="75000"/>
                  </a:schemeClr>
                </a:solidFill>
              </a:defRPr>
            </a:lvl3pPr>
            <a:lvl4pPr marL="4536018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4pPr>
            <a:lvl5pPr marL="6048024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5pPr>
            <a:lvl6pPr marL="7560031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6pPr>
            <a:lvl7pPr marL="9072037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7pPr>
            <a:lvl8pPr marL="10584043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8pPr>
            <a:lvl9pPr marL="12096049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9DFFD-9667-4493-8578-22FD805EC0F4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9FA91-1BFB-4909-9BC6-4E130356E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33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9020" y="11404240"/>
            <a:ext cx="12852122" cy="2718176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09146" y="11404240"/>
            <a:ext cx="12852122" cy="2718176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9DFFD-9667-4493-8578-22FD805EC0F4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9FA91-1BFB-4909-9BC6-4E130356E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276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280857"/>
            <a:ext cx="26082248" cy="828047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2962" y="10501820"/>
            <a:ext cx="12793057" cy="5146780"/>
          </a:xfrm>
        </p:spPr>
        <p:txBody>
          <a:bodyPr anchor="b"/>
          <a:lstStyle>
            <a:lvl1pPr marL="0" indent="0">
              <a:buNone/>
              <a:defRPr sz="7937" b="1"/>
            </a:lvl1pPr>
            <a:lvl2pPr marL="1512006" indent="0">
              <a:buNone/>
              <a:defRPr sz="6614" b="1"/>
            </a:lvl2pPr>
            <a:lvl3pPr marL="3024012" indent="0">
              <a:buNone/>
              <a:defRPr sz="5953" b="1"/>
            </a:lvl3pPr>
            <a:lvl4pPr marL="4536018" indent="0">
              <a:buNone/>
              <a:defRPr sz="5291" b="1"/>
            </a:lvl4pPr>
            <a:lvl5pPr marL="6048024" indent="0">
              <a:buNone/>
              <a:defRPr sz="5291" b="1"/>
            </a:lvl5pPr>
            <a:lvl6pPr marL="7560031" indent="0">
              <a:buNone/>
              <a:defRPr sz="5291" b="1"/>
            </a:lvl6pPr>
            <a:lvl7pPr marL="9072037" indent="0">
              <a:buNone/>
              <a:defRPr sz="5291" b="1"/>
            </a:lvl7pPr>
            <a:lvl8pPr marL="10584043" indent="0">
              <a:buNone/>
              <a:defRPr sz="5291" b="1"/>
            </a:lvl8pPr>
            <a:lvl9pPr marL="12096049" indent="0">
              <a:buNone/>
              <a:defRPr sz="529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2962" y="15648601"/>
            <a:ext cx="12793057" cy="2301673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09148" y="10501820"/>
            <a:ext cx="12856061" cy="5146780"/>
          </a:xfrm>
        </p:spPr>
        <p:txBody>
          <a:bodyPr anchor="b"/>
          <a:lstStyle>
            <a:lvl1pPr marL="0" indent="0">
              <a:buNone/>
              <a:defRPr sz="7937" b="1"/>
            </a:lvl1pPr>
            <a:lvl2pPr marL="1512006" indent="0">
              <a:buNone/>
              <a:defRPr sz="6614" b="1"/>
            </a:lvl2pPr>
            <a:lvl3pPr marL="3024012" indent="0">
              <a:buNone/>
              <a:defRPr sz="5953" b="1"/>
            </a:lvl3pPr>
            <a:lvl4pPr marL="4536018" indent="0">
              <a:buNone/>
              <a:defRPr sz="5291" b="1"/>
            </a:lvl4pPr>
            <a:lvl5pPr marL="6048024" indent="0">
              <a:buNone/>
              <a:defRPr sz="5291" b="1"/>
            </a:lvl5pPr>
            <a:lvl6pPr marL="7560031" indent="0">
              <a:buNone/>
              <a:defRPr sz="5291" b="1"/>
            </a:lvl6pPr>
            <a:lvl7pPr marL="9072037" indent="0">
              <a:buNone/>
              <a:defRPr sz="5291" b="1"/>
            </a:lvl7pPr>
            <a:lvl8pPr marL="10584043" indent="0">
              <a:buNone/>
              <a:defRPr sz="5291" b="1"/>
            </a:lvl8pPr>
            <a:lvl9pPr marL="12096049" indent="0">
              <a:buNone/>
              <a:defRPr sz="529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09148" y="15648601"/>
            <a:ext cx="12856061" cy="2301673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9DFFD-9667-4493-8578-22FD805EC0F4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9FA91-1BFB-4909-9BC6-4E130356E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05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9DFFD-9667-4493-8578-22FD805EC0F4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9FA91-1BFB-4909-9BC6-4E130356E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032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9DFFD-9667-4493-8578-22FD805EC0F4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9FA91-1BFB-4909-9BC6-4E130356E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167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856018"/>
            <a:ext cx="9753280" cy="9996064"/>
          </a:xfrm>
        </p:spPr>
        <p:txBody>
          <a:bodyPr anchor="b"/>
          <a:lstStyle>
            <a:lvl1pPr>
              <a:defRPr sz="1058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6061" y="6168216"/>
            <a:ext cx="15309146" cy="30444362"/>
          </a:xfrm>
        </p:spPr>
        <p:txBody>
          <a:bodyPr/>
          <a:lstStyle>
            <a:lvl1pPr>
              <a:defRPr sz="10583"/>
            </a:lvl1pPr>
            <a:lvl2pPr>
              <a:defRPr sz="9260"/>
            </a:lvl2pPr>
            <a:lvl3pPr>
              <a:defRPr sz="7937"/>
            </a:lvl3pPr>
            <a:lvl4pPr>
              <a:defRPr sz="6614"/>
            </a:lvl4pPr>
            <a:lvl5pPr>
              <a:defRPr sz="6614"/>
            </a:lvl5pPr>
            <a:lvl6pPr>
              <a:defRPr sz="6614"/>
            </a:lvl6pPr>
            <a:lvl7pPr>
              <a:defRPr sz="6614"/>
            </a:lvl7pPr>
            <a:lvl8pPr>
              <a:defRPr sz="6614"/>
            </a:lvl8pPr>
            <a:lvl9pPr>
              <a:defRPr sz="661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2959" y="12852082"/>
            <a:ext cx="9753280" cy="23810073"/>
          </a:xfrm>
        </p:spPr>
        <p:txBody>
          <a:bodyPr/>
          <a:lstStyle>
            <a:lvl1pPr marL="0" indent="0">
              <a:buNone/>
              <a:defRPr sz="5291"/>
            </a:lvl1pPr>
            <a:lvl2pPr marL="1512006" indent="0">
              <a:buNone/>
              <a:defRPr sz="4630"/>
            </a:lvl2pPr>
            <a:lvl3pPr marL="3024012" indent="0">
              <a:buNone/>
              <a:defRPr sz="3969"/>
            </a:lvl3pPr>
            <a:lvl4pPr marL="4536018" indent="0">
              <a:buNone/>
              <a:defRPr sz="3307"/>
            </a:lvl4pPr>
            <a:lvl5pPr marL="6048024" indent="0">
              <a:buNone/>
              <a:defRPr sz="3307"/>
            </a:lvl5pPr>
            <a:lvl6pPr marL="7560031" indent="0">
              <a:buNone/>
              <a:defRPr sz="3307"/>
            </a:lvl6pPr>
            <a:lvl7pPr marL="9072037" indent="0">
              <a:buNone/>
              <a:defRPr sz="3307"/>
            </a:lvl7pPr>
            <a:lvl8pPr marL="10584043" indent="0">
              <a:buNone/>
              <a:defRPr sz="3307"/>
            </a:lvl8pPr>
            <a:lvl9pPr marL="12096049" indent="0">
              <a:buNone/>
              <a:defRPr sz="330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9DFFD-9667-4493-8578-22FD805EC0F4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9FA91-1BFB-4909-9BC6-4E130356E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856018"/>
            <a:ext cx="9753280" cy="9996064"/>
          </a:xfrm>
        </p:spPr>
        <p:txBody>
          <a:bodyPr anchor="b"/>
          <a:lstStyle>
            <a:lvl1pPr>
              <a:defRPr sz="1058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56061" y="6168216"/>
            <a:ext cx="15309146" cy="30444362"/>
          </a:xfrm>
        </p:spPr>
        <p:txBody>
          <a:bodyPr anchor="t"/>
          <a:lstStyle>
            <a:lvl1pPr marL="0" indent="0">
              <a:buNone/>
              <a:defRPr sz="10583"/>
            </a:lvl1pPr>
            <a:lvl2pPr marL="1512006" indent="0">
              <a:buNone/>
              <a:defRPr sz="9260"/>
            </a:lvl2pPr>
            <a:lvl3pPr marL="3024012" indent="0">
              <a:buNone/>
              <a:defRPr sz="7937"/>
            </a:lvl3pPr>
            <a:lvl4pPr marL="4536018" indent="0">
              <a:buNone/>
              <a:defRPr sz="6614"/>
            </a:lvl4pPr>
            <a:lvl5pPr marL="6048024" indent="0">
              <a:buNone/>
              <a:defRPr sz="6614"/>
            </a:lvl5pPr>
            <a:lvl6pPr marL="7560031" indent="0">
              <a:buNone/>
              <a:defRPr sz="6614"/>
            </a:lvl6pPr>
            <a:lvl7pPr marL="9072037" indent="0">
              <a:buNone/>
              <a:defRPr sz="6614"/>
            </a:lvl7pPr>
            <a:lvl8pPr marL="10584043" indent="0">
              <a:buNone/>
              <a:defRPr sz="6614"/>
            </a:lvl8pPr>
            <a:lvl9pPr marL="12096049" indent="0">
              <a:buNone/>
              <a:defRPr sz="6614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2959" y="12852082"/>
            <a:ext cx="9753280" cy="23810073"/>
          </a:xfrm>
        </p:spPr>
        <p:txBody>
          <a:bodyPr/>
          <a:lstStyle>
            <a:lvl1pPr marL="0" indent="0">
              <a:buNone/>
              <a:defRPr sz="5291"/>
            </a:lvl1pPr>
            <a:lvl2pPr marL="1512006" indent="0">
              <a:buNone/>
              <a:defRPr sz="4630"/>
            </a:lvl2pPr>
            <a:lvl3pPr marL="3024012" indent="0">
              <a:buNone/>
              <a:defRPr sz="3969"/>
            </a:lvl3pPr>
            <a:lvl4pPr marL="4536018" indent="0">
              <a:buNone/>
              <a:defRPr sz="3307"/>
            </a:lvl4pPr>
            <a:lvl5pPr marL="6048024" indent="0">
              <a:buNone/>
              <a:defRPr sz="3307"/>
            </a:lvl5pPr>
            <a:lvl6pPr marL="7560031" indent="0">
              <a:buNone/>
              <a:defRPr sz="3307"/>
            </a:lvl6pPr>
            <a:lvl7pPr marL="9072037" indent="0">
              <a:buNone/>
              <a:defRPr sz="3307"/>
            </a:lvl7pPr>
            <a:lvl8pPr marL="10584043" indent="0">
              <a:buNone/>
              <a:defRPr sz="3307"/>
            </a:lvl8pPr>
            <a:lvl9pPr marL="12096049" indent="0">
              <a:buNone/>
              <a:defRPr sz="330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9DFFD-9667-4493-8578-22FD805EC0F4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9FA91-1BFB-4909-9BC6-4E130356E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208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9020" y="2280857"/>
            <a:ext cx="26082248" cy="8280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9020" y="11404240"/>
            <a:ext cx="26082248" cy="27181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79020" y="39706598"/>
            <a:ext cx="6804065" cy="2280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9DFFD-9667-4493-8578-22FD805EC0F4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17096" y="39706598"/>
            <a:ext cx="10206097" cy="2280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57203" y="39706598"/>
            <a:ext cx="6804065" cy="2280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9FA91-1BFB-4909-9BC6-4E130356E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00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4012" rtl="0" eaLnBrk="1" latinLnBrk="0" hangingPunct="1">
        <a:lnSpc>
          <a:spcPct val="90000"/>
        </a:lnSpc>
        <a:spcBef>
          <a:spcPct val="0"/>
        </a:spcBef>
        <a:buNone/>
        <a:defRPr sz="145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003" indent="-756003" algn="l" defTabSz="3024012" rtl="0" eaLnBrk="1" latinLnBrk="0" hangingPunct="1">
        <a:lnSpc>
          <a:spcPct val="90000"/>
        </a:lnSpc>
        <a:spcBef>
          <a:spcPts val="3307"/>
        </a:spcBef>
        <a:buFont typeface="Arial" panose="020B0604020202020204" pitchFamily="34" charset="0"/>
        <a:buChar char="•"/>
        <a:defRPr sz="9260" kern="1200">
          <a:solidFill>
            <a:schemeClr val="tx1"/>
          </a:solidFill>
          <a:latin typeface="+mn-lt"/>
          <a:ea typeface="+mn-ea"/>
          <a:cs typeface="+mn-cs"/>
        </a:defRPr>
      </a:lvl1pPr>
      <a:lvl2pPr marL="2268009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7937" kern="1200">
          <a:solidFill>
            <a:schemeClr val="tx1"/>
          </a:solidFill>
          <a:latin typeface="+mn-lt"/>
          <a:ea typeface="+mn-ea"/>
          <a:cs typeface="+mn-cs"/>
        </a:defRPr>
      </a:lvl2pPr>
      <a:lvl3pPr marL="3780015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3pPr>
      <a:lvl4pPr marL="5292021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4pPr>
      <a:lvl5pPr marL="6804028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5pPr>
      <a:lvl6pPr marL="8316034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6pPr>
      <a:lvl7pPr marL="9828040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7pPr>
      <a:lvl8pPr marL="11340046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8pPr>
      <a:lvl9pPr marL="12852052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1pPr>
      <a:lvl2pPr marL="1512006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2pPr>
      <a:lvl3pPr marL="3024012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3pPr>
      <a:lvl4pPr marL="4536018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4pPr>
      <a:lvl5pPr marL="6048024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5pPr>
      <a:lvl6pPr marL="7560031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6pPr>
      <a:lvl7pPr marL="9072037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7pPr>
      <a:lvl8pPr marL="10584043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8pPr>
      <a:lvl9pPr marL="12096049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mailto:np9293@my.Bristol.ac.uk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8B7098B1-8B6E-41BE-BB88-2C03987CEB9E}"/>
              </a:ext>
            </a:extLst>
          </p:cNvPr>
          <p:cNvSpPr/>
          <p:nvPr/>
        </p:nvSpPr>
        <p:spPr>
          <a:xfrm>
            <a:off x="5998" y="38884203"/>
            <a:ext cx="30240288" cy="3956072"/>
          </a:xfrm>
          <a:prstGeom prst="roundRect">
            <a:avLst>
              <a:gd name="adj" fmla="val 1973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9E077995-5001-4D9D-86E3-01A870C57D57}"/>
              </a:ext>
            </a:extLst>
          </p:cNvPr>
          <p:cNvSpPr/>
          <p:nvPr/>
        </p:nvSpPr>
        <p:spPr>
          <a:xfrm>
            <a:off x="5998" y="29416277"/>
            <a:ext cx="30240288" cy="9477950"/>
          </a:xfrm>
          <a:prstGeom prst="roundRect">
            <a:avLst>
              <a:gd name="adj" fmla="val 7986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37852BA3-333A-46F9-9A2F-7D51731EEAB4}"/>
              </a:ext>
            </a:extLst>
          </p:cNvPr>
          <p:cNvSpPr/>
          <p:nvPr/>
        </p:nvSpPr>
        <p:spPr>
          <a:xfrm>
            <a:off x="0" y="9697481"/>
            <a:ext cx="30246286" cy="19722625"/>
          </a:xfrm>
          <a:prstGeom prst="roundRect">
            <a:avLst>
              <a:gd name="adj" fmla="val 366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E6E26AFA-7EFC-49AC-8683-444DA8094814}"/>
              </a:ext>
            </a:extLst>
          </p:cNvPr>
          <p:cNvSpPr/>
          <p:nvPr/>
        </p:nvSpPr>
        <p:spPr>
          <a:xfrm>
            <a:off x="5998" y="3835650"/>
            <a:ext cx="30240288" cy="5861831"/>
          </a:xfrm>
          <a:prstGeom prst="roundRect">
            <a:avLst>
              <a:gd name="adj" fmla="val 1190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94F52770-B355-4749-9434-9FC384D70414}"/>
              </a:ext>
            </a:extLst>
          </p:cNvPr>
          <p:cNvSpPr/>
          <p:nvPr/>
        </p:nvSpPr>
        <p:spPr>
          <a:xfrm>
            <a:off x="0" y="1"/>
            <a:ext cx="30240288" cy="3842656"/>
          </a:xfrm>
          <a:prstGeom prst="roundRect">
            <a:avLst>
              <a:gd name="adj" fmla="val 18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52BD0E-E25A-481C-AA45-28F9A22F64CA}"/>
              </a:ext>
            </a:extLst>
          </p:cNvPr>
          <p:cNvSpPr txBox="1"/>
          <p:nvPr/>
        </p:nvSpPr>
        <p:spPr>
          <a:xfrm>
            <a:off x="7559040" y="21242774"/>
            <a:ext cx="15118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9B7409-358F-4B80-8D5F-673A1B2C2D1B}"/>
              </a:ext>
            </a:extLst>
          </p:cNvPr>
          <p:cNvSpPr txBox="1"/>
          <p:nvPr/>
        </p:nvSpPr>
        <p:spPr>
          <a:xfrm>
            <a:off x="3864224" y="301177"/>
            <a:ext cx="21004916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900" b="1" dirty="0"/>
              <a:t>Особенности развития пористого слоя и распыления графита при высокотемпературном интенсивном облучении ионами гелия и дейтерия.</a:t>
            </a:r>
          </a:p>
          <a:p>
            <a:pPr algn="ctr"/>
            <a:r>
              <a:rPr lang="ru-RU" sz="4500" u="sng" dirty="0"/>
              <a:t>Н.А. </a:t>
            </a:r>
            <a:r>
              <a:rPr lang="ru-RU" sz="4500" u="sng" dirty="0" err="1"/>
              <a:t>Пунтаков</a:t>
            </a:r>
            <a:r>
              <a:rPr lang="ru-RU" sz="4500" dirty="0"/>
              <a:t>, </a:t>
            </a:r>
            <a:r>
              <a:rPr lang="ru-RU" sz="4500" dirty="0" err="1"/>
              <a:t>Л.Б.Беграмбеков</a:t>
            </a:r>
            <a:r>
              <a:rPr lang="ru-RU" sz="4500" dirty="0"/>
              <a:t>, А.М. Захаров</a:t>
            </a:r>
          </a:p>
          <a:p>
            <a:pPr algn="ctr"/>
            <a:endParaRPr lang="ru-RU" sz="4500" dirty="0"/>
          </a:p>
          <a:p>
            <a:pPr algn="ctr"/>
            <a:r>
              <a:rPr lang="ru-RU" sz="3000" dirty="0"/>
              <a:t>Контактные данные: </a:t>
            </a:r>
            <a:r>
              <a:rPr lang="ru-RU" sz="3000" i="1" dirty="0"/>
              <a:t>эл. почта: </a:t>
            </a:r>
            <a:r>
              <a:rPr lang="en-US" sz="3000" i="1" dirty="0">
                <a:hlinkClick r:id="rId2"/>
              </a:rPr>
              <a:t>np9293@my.bristol.ac.uk</a:t>
            </a:r>
            <a:r>
              <a:rPr lang="en-US" sz="3000" i="1" dirty="0"/>
              <a:t>;</a:t>
            </a:r>
            <a:r>
              <a:rPr lang="ru-RU" sz="3000" i="1" dirty="0"/>
              <a:t> тел. +7(903)110-61-23.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7D6543C-09E7-413E-93B2-60E4FF4C6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84" y="0"/>
            <a:ext cx="3810000" cy="3810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CC01E1-484B-4D13-8D80-9D15A998F3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19280" y="163867"/>
            <a:ext cx="5000625" cy="3181350"/>
          </a:xfrm>
          <a:prstGeom prst="rect">
            <a:avLst/>
          </a:prstGeom>
        </p:spPr>
      </p:pic>
      <p:sp>
        <p:nvSpPr>
          <p:cNvPr id="15" name="Picture 2">
            <a:extLst>
              <a:ext uri="{FF2B5EF4-FFF2-40B4-BE49-F238E27FC236}">
                <a16:creationId xmlns:a16="http://schemas.microsoft.com/office/drawing/2014/main" id="{05FB034C-F310-4763-8133-E1DA55927736}"/>
              </a:ext>
            </a:extLst>
          </p:cNvPr>
          <p:cNvSpPr txBox="1"/>
          <p:nvPr/>
        </p:nvSpPr>
        <p:spPr>
          <a:xfrm>
            <a:off x="204083" y="6756706"/>
            <a:ext cx="29671906" cy="2443033"/>
          </a:xfrm>
          <a:prstGeom prst="rect">
            <a:avLst/>
          </a:prstGeom>
          <a:noFill/>
          <a:ln w="9525">
            <a:noFill/>
            <a:prstDash val="solid"/>
            <a:headEnd type="none" w="med" len="med"/>
            <a:tailEnd type="none" w="med" len="med"/>
          </a:ln>
        </p:spPr>
        <p:txBody>
          <a:bodyPr vert="horz" wrap="square" lIns="91440" tIns="45720" rIns="91440" bIns="45720" anchor="t">
            <a:noAutofit/>
          </a:bodyPr>
          <a:lstStyle/>
          <a:p>
            <a:pPr algn="ctr">
              <a:lnSpc>
                <a:spcPct val="110000"/>
              </a:lnSpc>
              <a:spcAft>
                <a:spcPts val="800"/>
              </a:spcAft>
              <a:tabLst>
                <a:tab pos="270510" algn="l"/>
              </a:tabLst>
            </a:pPr>
            <a:r>
              <a:rPr lang="ru-RU" sz="5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Подготовка и проведение экспериментов. </a:t>
            </a:r>
          </a:p>
          <a:p>
            <a:pPr algn="just">
              <a:lnSpc>
                <a:spcPct val="110000"/>
              </a:lnSpc>
              <a:spcAft>
                <a:spcPts val="800"/>
              </a:spcAft>
              <a:tabLst>
                <a:tab pos="270510" algn="l"/>
              </a:tabLst>
            </a:pPr>
            <a:r>
              <a:rPr lang="ru-RU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Образцы с площадью поверхности 10×10 мм</a:t>
            </a:r>
            <a:r>
              <a:rPr lang="ru-RU" sz="35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толщиной 4 – 17мм мм изготавливались из мелкозернистого изотропного графита марки R6510D100P01. Образцы облучались ионами гелиевой и молекулярными ионами дейтериевой плазмы с энергией 14кэВ, и плотностью тока 1.4×10</a:t>
            </a:r>
            <a:r>
              <a:rPr lang="ru-RU" sz="35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ru-RU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ион/м</a:t>
            </a:r>
            <a:r>
              <a:rPr lang="ru-RU" sz="35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с. При облучении на поверхности образцов образовывался кратер, его глубина определялась </a:t>
            </a:r>
            <a:r>
              <a:rPr lang="ru-RU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профилометрией</a:t>
            </a:r>
            <a:r>
              <a:rPr lang="ru-RU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3500" baseline="-2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surf</a:t>
            </a:r>
            <a:r>
              <a:rPr lang="ru-RU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и взвешиванием образца (</a:t>
            </a:r>
            <a:r>
              <a:rPr lang="ru-RU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3500" baseline="-2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mass</a:t>
            </a:r>
            <a:r>
              <a:rPr lang="ru-RU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35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9E91639-025C-4C60-AFE7-26050148EB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91" y="10637006"/>
            <a:ext cx="8641222" cy="688182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7414A59-08D4-48C7-9830-BDE71E8830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080" y="10686930"/>
            <a:ext cx="8492235" cy="6877317"/>
          </a:xfrm>
          <a:prstGeom prst="rect">
            <a:avLst/>
          </a:prstGeom>
        </p:spPr>
      </p:pic>
      <p:sp>
        <p:nvSpPr>
          <p:cNvPr id="23" name="Picture 15">
            <a:extLst>
              <a:ext uri="{FF2B5EF4-FFF2-40B4-BE49-F238E27FC236}">
                <a16:creationId xmlns:a16="http://schemas.microsoft.com/office/drawing/2014/main" id="{C946BD7E-0687-4E04-80A6-BDBB765336AB}"/>
              </a:ext>
            </a:extLst>
          </p:cNvPr>
          <p:cNvSpPr txBox="1"/>
          <p:nvPr/>
        </p:nvSpPr>
        <p:spPr>
          <a:xfrm>
            <a:off x="19622096" y="11177087"/>
            <a:ext cx="10253893" cy="1962150"/>
          </a:xfrm>
          <a:prstGeom prst="rect">
            <a:avLst/>
          </a:prstGeom>
          <a:noFill/>
          <a:ln w="9525">
            <a:noFill/>
            <a:prstDash val="solid"/>
            <a:headEnd type="none" w="med" len="med"/>
            <a:tailEnd type="none" w="med" len="med"/>
          </a:ln>
        </p:spPr>
        <p:txBody>
          <a:bodyPr vert="horz" wrap="square" lIns="91440" tIns="45720" rIns="91440" bIns="45720" anchor="t">
            <a:noAutofit/>
          </a:bodyPr>
          <a:lstStyle/>
          <a:p>
            <a:pPr indent="180340" algn="just">
              <a:lnSpc>
                <a:spcPct val="110000"/>
              </a:lnSpc>
              <a:spcAft>
                <a:spcPts val="800"/>
              </a:spcAft>
            </a:pPr>
            <a:r>
              <a:rPr lang="ru-RU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начальном этапе облучения ионами </a:t>
            </a:r>
            <a:r>
              <a:rPr lang="ru-RU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ru-RU" sz="35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D</a:t>
            </a:r>
            <a:r>
              <a:rPr lang="ru-RU" sz="35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5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(0.3 – 0.8×10</a:t>
            </a:r>
            <a:r>
              <a:rPr lang="ru-RU" sz="35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ru-RU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/м</a:t>
            </a:r>
            <a:r>
              <a:rPr lang="ru-RU" sz="35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при Т = 2300 К  величины </a:t>
            </a:r>
            <a:r>
              <a:rPr lang="ru-RU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3500" baseline="-2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mass</a:t>
            </a:r>
            <a:r>
              <a:rPr lang="ru-RU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3500" baseline="-2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surf</a:t>
            </a:r>
            <a:r>
              <a:rPr lang="ru-RU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одинаковы, то есть, скорости роста пористых слоёв (рис. 1б) и скорости распыления поверхности на этом  этапе одинаковы  (≈3.4×10</a:t>
            </a:r>
            <a:r>
              <a:rPr lang="ru-RU" sz="35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ru-RU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</a:t>
            </a:r>
            <a:r>
              <a:rPr lang="ru-RU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/ион). Разница между этой величиной и коэффициентами распыления при каскадном распылении ионами </a:t>
            </a:r>
            <a:r>
              <a:rPr lang="ru-RU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ru-RU" sz="35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D</a:t>
            </a:r>
            <a:r>
              <a:rPr lang="ru-RU" sz="35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5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соответственно, 3×10</a:t>
            </a:r>
            <a:r>
              <a:rPr lang="ru-RU" sz="35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ru-RU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1.6×10</a:t>
            </a:r>
            <a:r>
              <a:rPr lang="ru-RU" sz="35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ru-RU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ат/ион) и при ионно-стимулированной сублимации объясняется участием в распылении атомов пористого слоя.</a:t>
            </a:r>
            <a:endParaRPr lang="ru-RU" sz="35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9784964-0801-4C84-83AD-C443A15ABC0E}"/>
              </a:ext>
            </a:extLst>
          </p:cNvPr>
          <p:cNvSpPr txBox="1"/>
          <p:nvPr/>
        </p:nvSpPr>
        <p:spPr>
          <a:xfrm>
            <a:off x="204083" y="3887701"/>
            <a:ext cx="29671906" cy="30162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r>
              <a:rPr lang="ru-RU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умеренной интенсивности облучения ионами водорода (до 1×10</a:t>
            </a:r>
            <a:r>
              <a:rPr lang="ru-RU" sz="35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ион/м</a:t>
            </a:r>
            <a:r>
              <a:rPr lang="ru-RU" sz="35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с) ионно-стимулированная десорбции и ионно-стимулированн</a:t>
            </a:r>
            <a:r>
              <a:rPr lang="ru-RU" sz="3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ая</a:t>
            </a:r>
            <a:r>
              <a:rPr lang="ru-RU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сублимация приводят к увеличению коэффициента распылении графита при Т ≥ 1000 </a:t>
            </a:r>
            <a:r>
              <a:rPr lang="ru-RU" sz="3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⁰</a:t>
            </a:r>
            <a:r>
              <a:rPr lang="ru-RU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С. При интенсивном облучении ионами дейтерия (Т=1000-2300 К, j≥1×10</a:t>
            </a:r>
            <a:r>
              <a:rPr lang="ru-RU" sz="35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22 </a:t>
            </a:r>
            <a:r>
              <a:rPr lang="ru-RU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ион/м</a:t>
            </a:r>
            <a:r>
              <a:rPr lang="ru-RU" sz="35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с) образуется приповерхностный пористый слой. В предлагаемой работе выполнено сравнительное исследование воздействия на графит интенсивного высокотемпературного облучении ионами дейтерия и гелия.</a:t>
            </a:r>
            <a:endParaRPr lang="en-US" sz="35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Picture 21">
            <a:extLst>
              <a:ext uri="{FF2B5EF4-FFF2-40B4-BE49-F238E27FC236}">
                <a16:creationId xmlns:a16="http://schemas.microsoft.com/office/drawing/2014/main" id="{33B9AF39-F5EB-49A4-B30C-0BE0D86749AE}"/>
              </a:ext>
            </a:extLst>
          </p:cNvPr>
          <p:cNvSpPr txBox="1"/>
          <p:nvPr/>
        </p:nvSpPr>
        <p:spPr>
          <a:xfrm>
            <a:off x="282126" y="17627108"/>
            <a:ext cx="18764189" cy="1327931"/>
          </a:xfrm>
          <a:prstGeom prst="rect">
            <a:avLst/>
          </a:prstGeom>
          <a:noFill/>
          <a:ln w="9525">
            <a:noFill/>
            <a:prstDash val="solid"/>
            <a:headEnd type="none" w="med" len="med"/>
            <a:tailEnd type="none" w="med" len="med"/>
          </a:ln>
        </p:spPr>
        <p:txBody>
          <a:bodyPr vert="horz" wrap="square" lIns="91440" tIns="45720" rIns="91440" bIns="45720" anchor="t">
            <a:noAutofit/>
          </a:bodyPr>
          <a:lstStyle/>
          <a:p>
            <a:pPr>
              <a:lnSpc>
                <a:spcPct val="114000"/>
              </a:lnSpc>
              <a:spcAft>
                <a:spcPts val="800"/>
              </a:spcAft>
            </a:pPr>
            <a:r>
              <a:rPr lang="ru-RU" sz="3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Рис. 1. Зависимость (а) распыления (</a:t>
            </a:r>
            <a:r>
              <a:rPr lang="ru-RU" sz="3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3800" b="1" baseline="-2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mass</a:t>
            </a:r>
            <a:r>
              <a:rPr lang="ru-RU" sz="3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и (б) толщины пористого слоя (L</a:t>
            </a:r>
            <a:r>
              <a:rPr lang="en-US" sz="38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mass</a:t>
            </a:r>
            <a:r>
              <a:rPr lang="en-US" sz="3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800" b="1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surf</a:t>
            </a:r>
            <a:r>
              <a:rPr lang="ru-RU" sz="3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от дозы облучения ионами </a:t>
            </a:r>
            <a:r>
              <a:rPr lang="ru-RU" sz="3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ru-RU" sz="3800" b="1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D</a:t>
            </a:r>
            <a:r>
              <a:rPr lang="ru-RU" sz="3800" b="1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800" b="1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(Т=2300 К).</a:t>
            </a:r>
            <a:endParaRPr lang="ru-RU" sz="3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800"/>
              </a:spcAft>
            </a:pPr>
            <a:r>
              <a:rPr lang="ru-RU" sz="3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6" name="Picture 20">
            <a:extLst>
              <a:ext uri="{FF2B5EF4-FFF2-40B4-BE49-F238E27FC236}">
                <a16:creationId xmlns:a16="http://schemas.microsoft.com/office/drawing/2014/main" id="{25325F31-9D77-4A52-B06B-BE4C7F817461}"/>
              </a:ext>
            </a:extLst>
          </p:cNvPr>
          <p:cNvSpPr txBox="1"/>
          <p:nvPr/>
        </p:nvSpPr>
        <p:spPr>
          <a:xfrm>
            <a:off x="13620750" y="26751397"/>
            <a:ext cx="16163649" cy="885825"/>
          </a:xfrm>
          <a:prstGeom prst="rect">
            <a:avLst/>
          </a:prstGeom>
          <a:noFill/>
          <a:ln w="9525">
            <a:noFill/>
            <a:prstDash val="solid"/>
            <a:headEnd type="none" w="med" len="med"/>
            <a:tailEnd type="none" w="med" len="med"/>
          </a:ln>
        </p:spPr>
        <p:txBody>
          <a:bodyPr vert="horz" wrap="square" lIns="91440" tIns="45720" rIns="91440" bIns="45720" anchor="t">
            <a:noAutofit/>
          </a:bodyPr>
          <a:lstStyle/>
          <a:p>
            <a:pPr algn="just">
              <a:lnSpc>
                <a:spcPct val="110000"/>
              </a:lnSpc>
              <a:spcAft>
                <a:spcPts val="800"/>
              </a:spcAft>
            </a:pPr>
            <a:r>
              <a:rPr lang="ru-RU" sz="3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Рис. 2. Поперечный слом пористого слоя. Облучение. (Φ=1,8×10</a:t>
            </a:r>
            <a:r>
              <a:rPr lang="ru-RU" sz="3800" b="1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sz="3800" b="1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ион/м</a:t>
            </a:r>
            <a:r>
              <a:rPr lang="ru-RU" sz="3800" b="1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,Т=2030 К).</a:t>
            </a:r>
            <a:endParaRPr lang="ru-RU" sz="3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Picture 14">
            <a:extLst>
              <a:ext uri="{FF2B5EF4-FFF2-40B4-BE49-F238E27FC236}">
                <a16:creationId xmlns:a16="http://schemas.microsoft.com/office/drawing/2014/main" id="{0594D68A-239F-47BA-BE7F-921C41CAED36}"/>
              </a:ext>
            </a:extLst>
          </p:cNvPr>
          <p:cNvSpPr txBox="1"/>
          <p:nvPr/>
        </p:nvSpPr>
        <p:spPr>
          <a:xfrm>
            <a:off x="282126" y="19171601"/>
            <a:ext cx="12862801" cy="1971675"/>
          </a:xfrm>
          <a:prstGeom prst="rect">
            <a:avLst/>
          </a:prstGeom>
          <a:noFill/>
          <a:ln w="9525">
            <a:noFill/>
            <a:prstDash val="solid"/>
            <a:headEnd type="none" w="med" len="med"/>
            <a:tailEnd type="none" w="med" len="med"/>
          </a:ln>
        </p:spPr>
        <p:txBody>
          <a:bodyPr vert="horz" wrap="square" lIns="91440" tIns="45720" rIns="91440" bIns="45720" anchor="t">
            <a:noAutofit/>
          </a:bodyPr>
          <a:lstStyle/>
          <a:p>
            <a:pPr indent="180340" algn="just">
              <a:lnSpc>
                <a:spcPct val="110000"/>
              </a:lnSpc>
              <a:spcAft>
                <a:spcPts val="800"/>
              </a:spcAft>
            </a:pPr>
            <a:r>
              <a:rPr lang="ru-RU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интервале доз облучения ионами </a:t>
            </a:r>
            <a:r>
              <a:rPr lang="ru-RU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ru-RU" sz="35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ru-RU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0.8 до 3.0×10</a:t>
            </a:r>
            <a:r>
              <a:rPr lang="ru-RU" sz="35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ru-RU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/м</a:t>
            </a:r>
            <a:r>
              <a:rPr lang="ru-RU" sz="35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также интервале доз облучения ионами D</a:t>
            </a:r>
            <a:r>
              <a:rPr lang="ru-RU" sz="35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5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ru-RU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0,8 до 4,5×10</a:t>
            </a:r>
            <a:r>
              <a:rPr lang="ru-RU" sz="35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ru-RU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/м</a:t>
            </a:r>
            <a:r>
              <a:rPr lang="ru-RU" sz="35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одинаковые в обоих случаях скорости распыления увеличиваются. При этом, при облучении ионами Не</a:t>
            </a:r>
            <a:r>
              <a:rPr lang="ru-RU" sz="35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это происходит за счёт роста скорости распыления поверхностных слоёв, а при облучении ионами D</a:t>
            </a:r>
            <a:r>
              <a:rPr lang="ru-RU" sz="35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5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счёт роста пористого слоя. </a:t>
            </a:r>
            <a:r>
              <a:rPr lang="ru-RU" sz="3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результате, роль атомов из пористого слоя в распылении становится главенствующей.</a:t>
            </a:r>
            <a:endParaRPr lang="ru-RU" sz="35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800"/>
              </a:spcAft>
            </a:pPr>
            <a:r>
              <a:rPr lang="ru-RU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Ионы Не</a:t>
            </a:r>
            <a:r>
              <a:rPr lang="ru-RU" sz="35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затрачивают больше энергии на упругие столкновения, но на много большей длине пробега в графите (соответственно, 360 и 120 </a:t>
            </a:r>
            <a:r>
              <a:rPr lang="ru-RU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нм</a:t>
            </a:r>
            <a:r>
              <a:rPr lang="ru-RU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отсутствии пористого слоя). Поэтому, меньше смещённых атомов достигает поверхности, их вклад в распыление оказывается  меньшим, чем при облучении ионами D</a:t>
            </a:r>
            <a:r>
              <a:rPr lang="ru-RU" sz="35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5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5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ru-RU" sz="3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8" name="Picture 13">
            <a:extLst>
              <a:ext uri="{FF2B5EF4-FFF2-40B4-BE49-F238E27FC236}">
                <a16:creationId xmlns:a16="http://schemas.microsoft.com/office/drawing/2014/main" id="{90E1A143-9692-4281-985B-1B197DC9C54E}"/>
              </a:ext>
            </a:extLst>
          </p:cNvPr>
          <p:cNvSpPr txBox="1"/>
          <p:nvPr/>
        </p:nvSpPr>
        <p:spPr>
          <a:xfrm>
            <a:off x="353791" y="28039624"/>
            <a:ext cx="29671906" cy="1264839"/>
          </a:xfrm>
          <a:prstGeom prst="rect">
            <a:avLst/>
          </a:prstGeom>
          <a:noFill/>
          <a:ln w="9525">
            <a:noFill/>
            <a:prstDash val="solid"/>
            <a:headEnd type="none" w="med" len="med"/>
            <a:tailEnd type="none" w="med" len="med"/>
          </a:ln>
        </p:spPr>
        <p:txBody>
          <a:bodyPr vert="horz" wrap="square" lIns="91440" tIns="45720" rIns="91440" bIns="45720" anchor="t">
            <a:noAutofit/>
          </a:bodyPr>
          <a:lstStyle/>
          <a:p>
            <a:pPr algn="just">
              <a:lnSpc>
                <a:spcPct val="110000"/>
              </a:lnSpc>
              <a:spcAft>
                <a:spcPts val="800"/>
              </a:spcAft>
            </a:pPr>
            <a:r>
              <a:rPr lang="ru-RU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больших дозах облучения скорости распыления и толщины пористых слоёв в обоих случаях стабилизируются (рис. 1а и б), Скорости поступления на поверхность атомов пористого слоя и распыления поверхности сравниваются.  </a:t>
            </a:r>
            <a:endParaRPr lang="ru-RU" sz="35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800"/>
              </a:spcAft>
            </a:pPr>
            <a:r>
              <a:rPr lang="ru-RU" sz="3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9" name="Picture 12">
            <a:extLst>
              <a:ext uri="{FF2B5EF4-FFF2-40B4-BE49-F238E27FC236}">
                <a16:creationId xmlns:a16="http://schemas.microsoft.com/office/drawing/2014/main" id="{149D64DA-5EAA-429D-980D-BE092E9A26CC}"/>
              </a:ext>
            </a:extLst>
          </p:cNvPr>
          <p:cNvSpPr txBox="1"/>
          <p:nvPr/>
        </p:nvSpPr>
        <p:spPr>
          <a:xfrm>
            <a:off x="282127" y="29519604"/>
            <a:ext cx="29671906" cy="576382"/>
          </a:xfrm>
          <a:prstGeom prst="rect">
            <a:avLst/>
          </a:prstGeom>
          <a:noFill/>
          <a:ln w="9525">
            <a:noFill/>
            <a:prstDash val="solid"/>
            <a:headEnd type="none" w="med" len="med"/>
            <a:tailEnd type="none" w="med" len="med"/>
          </a:ln>
        </p:spPr>
        <p:txBody>
          <a:bodyPr vert="horz" wrap="square" lIns="91440" tIns="45720" rIns="91440" bIns="45720" anchor="t"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  <a:tabLst>
                <a:tab pos="450215" algn="l"/>
              </a:tabLst>
            </a:pPr>
            <a:r>
              <a:rPr lang="ru-RU" sz="5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Зависимость распыления графита и развития пористого слоя от температуры</a:t>
            </a:r>
            <a:endParaRPr lang="ru-RU" sz="5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46C9942-CB45-4F7E-92AF-A46BE22433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83" y="30428946"/>
            <a:ext cx="8940638" cy="6873958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BEF5EE3-7A4C-4428-B55B-6FE808A7A0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979" y="30367145"/>
            <a:ext cx="8947336" cy="6872099"/>
          </a:xfrm>
          <a:prstGeom prst="rect">
            <a:avLst/>
          </a:prstGeom>
        </p:spPr>
      </p:pic>
      <p:sp>
        <p:nvSpPr>
          <p:cNvPr id="35" name="Picture 35">
            <a:extLst>
              <a:ext uri="{FF2B5EF4-FFF2-40B4-BE49-F238E27FC236}">
                <a16:creationId xmlns:a16="http://schemas.microsoft.com/office/drawing/2014/main" id="{CA644025-FBBD-48D9-8B53-450D3A5BACB9}"/>
              </a:ext>
            </a:extLst>
          </p:cNvPr>
          <p:cNvSpPr txBox="1"/>
          <p:nvPr/>
        </p:nvSpPr>
        <p:spPr>
          <a:xfrm>
            <a:off x="19622097" y="30195484"/>
            <a:ext cx="10097808" cy="1828800"/>
          </a:xfrm>
          <a:prstGeom prst="rect">
            <a:avLst/>
          </a:prstGeom>
          <a:noFill/>
          <a:ln w="9525">
            <a:noFill/>
            <a:prstDash val="solid"/>
            <a:headEnd type="none" w="med" len="med"/>
            <a:tailEnd type="none" w="med" len="med"/>
          </a:ln>
        </p:spPr>
        <p:txBody>
          <a:bodyPr vert="horz" wrap="square" lIns="91440" tIns="45720" rIns="91440" bIns="45720" anchor="t">
            <a:noAutofit/>
          </a:bodyPr>
          <a:lstStyle/>
          <a:p>
            <a:pPr algn="just">
              <a:lnSpc>
                <a:spcPct val="110000"/>
              </a:lnSpc>
              <a:spcAft>
                <a:spcPts val="800"/>
              </a:spcAft>
            </a:pPr>
            <a:r>
              <a:rPr lang="ru-RU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Коэффициент распыления (рис. 3а), толщины пористых слоёв (рис. 3б) и скорости поступления атомов углерода на облучаемую поверхность понижаются при облучении ионами </a:t>
            </a:r>
            <a:r>
              <a:rPr lang="ru-RU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ru-RU" sz="35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D</a:t>
            </a:r>
            <a:r>
              <a:rPr lang="ru-RU" sz="35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5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при температурах 2000 и 1000 К, практически совпадая при всех дозах облучения.</a:t>
            </a:r>
            <a:endParaRPr lang="ru-RU" sz="35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800"/>
              </a:spcAft>
            </a:pPr>
            <a:r>
              <a:rPr lang="ru-RU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Коэффициенты распыления ионами </a:t>
            </a:r>
            <a:r>
              <a:rPr lang="ru-RU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ru-RU" sz="35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D</a:t>
            </a:r>
            <a:r>
              <a:rPr lang="ru-RU" sz="35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5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 температурах облучения 2000 и 1000 К меньше, чем при 2300 К, но значительно выше, чем при каскадном распылении (рис. 3а).  То есть, радиационно-ускоренная сублимация – основной механизм распыления при этих температурах. </a:t>
            </a:r>
            <a:endParaRPr lang="ru-RU" sz="35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Picture 34">
            <a:extLst>
              <a:ext uri="{FF2B5EF4-FFF2-40B4-BE49-F238E27FC236}">
                <a16:creationId xmlns:a16="http://schemas.microsoft.com/office/drawing/2014/main" id="{5E156722-0B21-4FA7-A180-32160F4A180B}"/>
              </a:ext>
            </a:extLst>
          </p:cNvPr>
          <p:cNvSpPr txBox="1"/>
          <p:nvPr/>
        </p:nvSpPr>
        <p:spPr>
          <a:xfrm>
            <a:off x="112493" y="37451822"/>
            <a:ext cx="18982894" cy="1346492"/>
          </a:xfrm>
          <a:prstGeom prst="rect">
            <a:avLst/>
          </a:prstGeom>
          <a:noFill/>
          <a:ln w="9525">
            <a:noFill/>
            <a:prstDash val="solid"/>
            <a:headEnd type="none" w="med" len="med"/>
            <a:tailEnd type="none" w="med" len="med"/>
          </a:ln>
        </p:spPr>
        <p:txBody>
          <a:bodyPr vert="horz" wrap="square" lIns="91440" tIns="45720" rIns="91440" bIns="45720" anchor="t">
            <a:noAutofit/>
          </a:bodyPr>
          <a:lstStyle/>
          <a:p>
            <a:pPr algn="just">
              <a:lnSpc>
                <a:spcPct val="80000"/>
              </a:lnSpc>
              <a:spcAft>
                <a:spcPts val="800"/>
              </a:spcAft>
            </a:pPr>
            <a:r>
              <a:rPr lang="ru-RU" sz="3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Рис. 3. Зависимость (а) распыления (</a:t>
            </a:r>
            <a:r>
              <a:rPr lang="ru-RU" sz="3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3800" b="1" baseline="-2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mass</a:t>
            </a:r>
            <a:r>
              <a:rPr lang="ru-RU" sz="3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и (б) толщины пористого слоя (</a:t>
            </a:r>
            <a:r>
              <a:rPr lang="ru-RU" sz="3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3800" b="1" baseline="-2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mass</a:t>
            </a:r>
            <a:r>
              <a:rPr lang="en-US" sz="3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3800" b="1" baseline="-2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surf</a:t>
            </a:r>
            <a:r>
              <a:rPr lang="ru-RU" sz="3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от температуры при облучения ионами </a:t>
            </a:r>
            <a:r>
              <a:rPr lang="ru-RU" sz="3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ru-RU" sz="3800" b="1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D</a:t>
            </a:r>
            <a:r>
              <a:rPr lang="ru-RU" sz="3800" b="1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800" b="1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Picture 29">
            <a:extLst>
              <a:ext uri="{FF2B5EF4-FFF2-40B4-BE49-F238E27FC236}">
                <a16:creationId xmlns:a16="http://schemas.microsoft.com/office/drawing/2014/main" id="{34020538-79B6-421E-87F0-5A63E16B765A}"/>
              </a:ext>
            </a:extLst>
          </p:cNvPr>
          <p:cNvSpPr txBox="1"/>
          <p:nvPr/>
        </p:nvSpPr>
        <p:spPr>
          <a:xfrm>
            <a:off x="13160919" y="39106805"/>
            <a:ext cx="4057650" cy="612468"/>
          </a:xfrm>
          <a:prstGeom prst="rect">
            <a:avLst/>
          </a:prstGeom>
          <a:noFill/>
          <a:ln w="9525">
            <a:noFill/>
            <a:prstDash val="solid"/>
            <a:headEnd type="none" w="med" len="med"/>
            <a:tailEnd type="none" w="med" len="med"/>
          </a:ln>
        </p:spPr>
        <p:txBody>
          <a:bodyPr vert="horz" wrap="square" lIns="91440" tIns="45720" rIns="91440" bIns="45720" anchor="t">
            <a:noAutofit/>
          </a:bodyPr>
          <a:lstStyle/>
          <a:p>
            <a:pPr algn="just">
              <a:lnSpc>
                <a:spcPct val="80000"/>
              </a:lnSpc>
              <a:spcAft>
                <a:spcPts val="800"/>
              </a:spcAft>
              <a:tabLst>
                <a:tab pos="450215" algn="l"/>
              </a:tabLst>
            </a:pPr>
            <a:r>
              <a:rPr lang="ru-RU" sz="5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5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Picture 28">
            <a:extLst>
              <a:ext uri="{FF2B5EF4-FFF2-40B4-BE49-F238E27FC236}">
                <a16:creationId xmlns:a16="http://schemas.microsoft.com/office/drawing/2014/main" id="{5E72D582-9B4A-4914-BDA6-644F2191FC02}"/>
              </a:ext>
            </a:extLst>
          </p:cNvPr>
          <p:cNvSpPr txBox="1"/>
          <p:nvPr/>
        </p:nvSpPr>
        <p:spPr>
          <a:xfrm>
            <a:off x="112492" y="39719273"/>
            <a:ext cx="30127796" cy="3121002"/>
          </a:xfrm>
          <a:prstGeom prst="rect">
            <a:avLst/>
          </a:prstGeom>
          <a:noFill/>
          <a:ln w="6350">
            <a:noFill/>
            <a:prstDash val="solid"/>
          </a:ln>
        </p:spPr>
        <p:txBody>
          <a:bodyPr vert="horz" wrap="square" lIns="91440" tIns="45720" rIns="91440" bIns="45720" anchor="t">
            <a:no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Ионно-стимулированная сублимация графита при высокотемпературном интенсивном облучении ионами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ru-RU" sz="3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D</a:t>
            </a:r>
            <a:r>
              <a:rPr lang="ru-RU" sz="3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сопровождается диффузией радиационных вакансий в глубину и ростом скорости распыления за счёт удаления выходящих на поверхность атомов растущего пористого слоя.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 распыления ионами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ru-RU" sz="3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D</a:t>
            </a:r>
            <a:r>
              <a:rPr lang="ru-RU" sz="3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примерно одинакова при всех условиях облучения, то есть, зависит от энергии, и на неё не влияет тип ионов.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потоке распыления ионами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ru-RU" sz="3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атомов с поверхности, а в случае D</a:t>
            </a:r>
            <a:r>
              <a:rPr lang="ru-RU" sz="3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больше атомов из пористого слоя.  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обстоятельство указывает на смену закономерностей развития пористых слоёв в обоих случаях при дальнейшем облучении.</a:t>
            </a: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3265148E-8182-462D-835D-ADD516E06D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4938" y="18686718"/>
            <a:ext cx="7171850" cy="8012302"/>
          </a:xfrm>
          <a:prstGeom prst="rect">
            <a:avLst/>
          </a:prstGeom>
        </p:spPr>
      </p:pic>
      <p:sp>
        <p:nvSpPr>
          <p:cNvPr id="41" name="Picture 3">
            <a:extLst>
              <a:ext uri="{FF2B5EF4-FFF2-40B4-BE49-F238E27FC236}">
                <a16:creationId xmlns:a16="http://schemas.microsoft.com/office/drawing/2014/main" id="{681285F1-7C82-4729-988E-D2F839259FAE}"/>
              </a:ext>
            </a:extLst>
          </p:cNvPr>
          <p:cNvSpPr txBox="1"/>
          <p:nvPr/>
        </p:nvSpPr>
        <p:spPr>
          <a:xfrm>
            <a:off x="423508" y="9594905"/>
            <a:ext cx="29233054" cy="985478"/>
          </a:xfrm>
          <a:prstGeom prst="rect">
            <a:avLst/>
          </a:prstGeom>
          <a:noFill/>
          <a:ln w="9525">
            <a:noFill/>
            <a:prstDash val="solid"/>
            <a:headEnd type="none" w="med" len="med"/>
            <a:tailEnd type="none" w="med" len="med"/>
          </a:ln>
        </p:spPr>
        <p:txBody>
          <a:bodyPr vert="horz" wrap="square" lIns="91440" tIns="45720" rIns="91440" bIns="45720" anchor="t">
            <a:noAutofit/>
          </a:bodyPr>
          <a:lstStyle/>
          <a:p>
            <a:pPr algn="ctr">
              <a:lnSpc>
                <a:spcPct val="120000"/>
              </a:lnSpc>
              <a:spcAft>
                <a:spcPts val="800"/>
              </a:spcAft>
              <a:tabLst>
                <a:tab pos="450215" algn="l"/>
              </a:tabLst>
            </a:pPr>
            <a:r>
              <a:rPr lang="ru-RU" sz="5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Зависимость распыления (</a:t>
            </a:r>
            <a:r>
              <a:rPr lang="ru-RU" sz="5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5000" b="1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mass</a:t>
            </a:r>
            <a:r>
              <a:rPr lang="ru-RU" sz="5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ru-RU" sz="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развития пористого слоя (</a:t>
            </a:r>
            <a:r>
              <a:rPr lang="ru-RU" sz="5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5000" b="1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mass</a:t>
            </a:r>
            <a:r>
              <a:rPr lang="ru-RU" sz="5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5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5000" b="1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surf</a:t>
            </a:r>
            <a:r>
              <a:rPr lang="ru-RU" sz="5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ru-RU" sz="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дозы облучения </a:t>
            </a:r>
            <a:r>
              <a:rPr lang="ru-RU" sz="5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ru-RU" sz="50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5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D</a:t>
            </a:r>
            <a:r>
              <a:rPr lang="ru-RU" sz="5000" b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50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5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17">
            <a:extLst>
              <a:ext uri="{FF2B5EF4-FFF2-40B4-BE49-F238E27FC236}">
                <a16:creationId xmlns:a16="http://schemas.microsoft.com/office/drawing/2014/main" id="{5DEFA8C1-E3E6-4551-8F1F-E424377D5CA3}"/>
              </a:ext>
            </a:extLst>
          </p:cNvPr>
          <p:cNvPicPr/>
          <p:nvPr/>
        </p:nvPicPr>
        <p:blipFill>
          <a:blip r:embed="rId10"/>
          <a:srcRect/>
          <a:stretch/>
        </p:blipFill>
        <p:spPr>
          <a:xfrm>
            <a:off x="13761058" y="18712907"/>
            <a:ext cx="7171849" cy="8012302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B2749F87-AA7A-4D07-B408-A9FE2E8BB8D0}"/>
              </a:ext>
            </a:extLst>
          </p:cNvPr>
          <p:cNvSpPr txBox="1"/>
          <p:nvPr/>
        </p:nvSpPr>
        <p:spPr>
          <a:xfrm>
            <a:off x="2972601" y="10658134"/>
            <a:ext cx="65114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6000" b="1" dirty="0"/>
              <a:t>А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0A11DC7-0BB0-4AE5-AE50-9198B3662F3D}"/>
              </a:ext>
            </a:extLst>
          </p:cNvPr>
          <p:cNvSpPr txBox="1"/>
          <p:nvPr/>
        </p:nvSpPr>
        <p:spPr>
          <a:xfrm>
            <a:off x="12790983" y="10708587"/>
            <a:ext cx="612668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6000" b="1" dirty="0"/>
              <a:t>Б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0E68636-2490-4042-9A6D-A51D4688172A}"/>
              </a:ext>
            </a:extLst>
          </p:cNvPr>
          <p:cNvSpPr txBox="1"/>
          <p:nvPr/>
        </p:nvSpPr>
        <p:spPr>
          <a:xfrm>
            <a:off x="2651096" y="30460276"/>
            <a:ext cx="65114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6000" b="1" dirty="0"/>
              <a:t>А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601116C-8548-4C10-A751-5F15B121E9B8}"/>
              </a:ext>
            </a:extLst>
          </p:cNvPr>
          <p:cNvSpPr txBox="1"/>
          <p:nvPr/>
        </p:nvSpPr>
        <p:spPr>
          <a:xfrm>
            <a:off x="12532260" y="30376679"/>
            <a:ext cx="612668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6000" b="1" dirty="0"/>
              <a:t>Б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6724C88-155A-43CE-BE38-0DA3EA0AB88A}"/>
              </a:ext>
            </a:extLst>
          </p:cNvPr>
          <p:cNvSpPr txBox="1"/>
          <p:nvPr/>
        </p:nvSpPr>
        <p:spPr>
          <a:xfrm>
            <a:off x="19619727" y="24860125"/>
            <a:ext cx="131318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6000" b="1" dirty="0"/>
              <a:t>He</a:t>
            </a:r>
            <a:r>
              <a:rPr lang="en-US" sz="6000" b="1" baseline="30000" dirty="0"/>
              <a:t>+</a:t>
            </a:r>
            <a:endParaRPr lang="ru-RU" sz="6000" b="1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989B46C-94DB-4043-943B-EDCE990E451A}"/>
              </a:ext>
            </a:extLst>
          </p:cNvPr>
          <p:cNvSpPr txBox="1"/>
          <p:nvPr/>
        </p:nvSpPr>
        <p:spPr>
          <a:xfrm>
            <a:off x="28551848" y="24823408"/>
            <a:ext cx="118494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6000" b="1" dirty="0"/>
              <a:t>D</a:t>
            </a:r>
            <a:r>
              <a:rPr lang="en-US" sz="6000" b="1" baseline="-25000" dirty="0"/>
              <a:t>2</a:t>
            </a:r>
            <a:r>
              <a:rPr lang="en-US" sz="6000" b="1" baseline="30000" dirty="0"/>
              <a:t>+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16946671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1578</TotalTime>
  <Words>789</Words>
  <Application>Microsoft Office PowerPoint</Application>
  <PresentationFormat>Произвольный</PresentationFormat>
  <Paragraphs>33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Акакий</dc:creator>
  <cp:lastModifiedBy>Акакий</cp:lastModifiedBy>
  <cp:revision>36</cp:revision>
  <dcterms:created xsi:type="dcterms:W3CDTF">2023-08-08T15:29:55Z</dcterms:created>
  <dcterms:modified xsi:type="dcterms:W3CDTF">2023-08-10T14:03:04Z</dcterms:modified>
</cp:coreProperties>
</file>