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42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3758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044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5469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0725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2913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1458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9537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6123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11202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0334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0203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6000">
              <a:schemeClr val="accent6">
                <a:lumMod val="60000"/>
                <a:lumOff val="40000"/>
              </a:schemeClr>
            </a:gs>
            <a:gs pos="81000">
              <a:srgbClr val="669E40"/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66DD-7CDA-433A-A760-8B987467C0F7}" type="datetimeFigureOut">
              <a:rPr lang="ru-BY" smtClean="0"/>
              <a:t>11.08.2023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20A82-59AF-4294-AE22-C95942616F5F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210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9E1E28-4CA8-459F-9C87-7F0CB6D82BED}"/>
              </a:ext>
            </a:extLst>
          </p:cNvPr>
          <p:cNvSpPr txBox="1"/>
          <p:nvPr/>
        </p:nvSpPr>
        <p:spPr>
          <a:xfrm>
            <a:off x="150965" y="845766"/>
            <a:ext cx="2074959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структуры и фазового состава карбида кремния при облучении ионами гелия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Углов</a:t>
            </a:r>
            <a:r>
              <a:rPr lang="ru-RU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1,*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В.М. Холод</a:t>
            </a:r>
            <a:r>
              <a:rPr lang="ru-RU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1,*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П.С. Гринчук</a:t>
            </a:r>
            <a:r>
              <a:rPr lang="ru-RU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И.А. Иванов</a:t>
            </a:r>
            <a:r>
              <a:rPr lang="ru-RU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А.Л. Козловский</a:t>
            </a:r>
            <a:r>
              <a:rPr lang="ru-RU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М.В. Здоровец</a:t>
            </a:r>
            <a:r>
              <a:rPr lang="ru-RU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</a:p>
          <a:p>
            <a:pPr algn="ctr"/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государственный университет, Минск, Беларусь </a:t>
            </a:r>
          </a:p>
          <a:p>
            <a:pPr algn="ctr"/>
            <a:r>
              <a:rPr lang="ru-RU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тепло- и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массообмена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А.В. Лыкова Национальной академии наук Беларуси, Минск, Беларусь</a:t>
            </a:r>
          </a:p>
          <a:p>
            <a:pPr algn="ctr"/>
            <a:r>
              <a:rPr lang="ru-RU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им. Л.Н. Гумилева,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-Султан, Казахстан </a:t>
            </a:r>
          </a:p>
          <a:p>
            <a:pPr algn="ctr"/>
            <a:r>
              <a:rPr lang="ru-RU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ядерной физики,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-Султан, Казахстан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uglov@bsu.by, valentinakholad@mail.ru</a:t>
            </a:r>
          </a:p>
          <a:p>
            <a:pPr algn="ctr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7517">
            <a:extLst>
              <a:ext uri="{FF2B5EF4-FFF2-40B4-BE49-F238E27FC236}">
                <a16:creationId xmlns:a16="http://schemas.microsoft.com/office/drawing/2014/main" id="{2949506C-9CF2-4ECF-B27F-F6CC84CB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325" y="520701"/>
            <a:ext cx="20601240" cy="387867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9442" tIns="64721" rIns="129442" bIns="64721" anchor="ctr"/>
          <a:lstStyle>
            <a:lvl1pPr defTabSz="1293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93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93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93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93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93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93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93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93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9871EB-CCCA-4D38-B8BB-DDF5E9F66B28}"/>
              </a:ext>
            </a:extLst>
          </p:cNvPr>
          <p:cNvSpPr txBox="1"/>
          <p:nvPr/>
        </p:nvSpPr>
        <p:spPr>
          <a:xfrm>
            <a:off x="72905" y="4491806"/>
            <a:ext cx="784203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</a:t>
            </a:r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endParaRPr lang="ru-RU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Карбид кремния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представляет собой полупроводник с широкой запрещенной зоной, имеющий более 200 политипов с вариациями запрещенной зоны, отличной теплопроводностью и низким тепловым расширением, химической стабильностью, радиационной стойкостью. Он может быть использован для изготовления электронных устройств и структурных компонентов в системах термоядерной энергетики. Фундаментальное понимание накопления и восстановления радиационных повреждений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для продвижения технологического применения. </a:t>
            </a:r>
            <a:endParaRPr lang="ru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A2341-1CA6-4E14-87CE-305A98CC05E2}"/>
              </a:ext>
            </a:extLst>
          </p:cNvPr>
          <p:cNvSpPr txBox="1"/>
          <p:nvPr/>
        </p:nvSpPr>
        <p:spPr>
          <a:xfrm>
            <a:off x="8242428" y="4533843"/>
            <a:ext cx="132031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исследования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Керамические образцы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получены в ИТМО НАН РБ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Минск, Беларусь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зерен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фракция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M50 - 50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фракция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M5 - 5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[1]</a:t>
            </a:r>
            <a:endParaRPr lang="ru-BY" sz="2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9F603A-BF84-421C-A896-73FE5A7E02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4" y="6216257"/>
            <a:ext cx="7842030" cy="28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01A2A0-4C44-4F4B-B56E-BAB0025E96D3}"/>
              </a:ext>
            </a:extLst>
          </p:cNvPr>
          <p:cNvSpPr txBox="1"/>
          <p:nvPr/>
        </p:nvSpPr>
        <p:spPr>
          <a:xfrm>
            <a:off x="15817519" y="6216257"/>
            <a:ext cx="542734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исследования: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Рентгеноструктурный анализ (РСА),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рамановская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спектроскопия.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 ионами гелия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(40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кэВ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при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флюенсах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211F496-694C-4A8F-B71E-86ADFD5F9ED4}"/>
              </a:ext>
            </a:extLst>
          </p:cNvPr>
          <p:cNvCxnSpPr>
            <a:cxnSpLocks/>
          </p:cNvCxnSpPr>
          <p:nvPr/>
        </p:nvCxnSpPr>
        <p:spPr>
          <a:xfrm>
            <a:off x="7680960" y="5165443"/>
            <a:ext cx="0" cy="4016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47771B5-C9F1-4F8B-B594-DCBBC9919521}"/>
              </a:ext>
            </a:extLst>
          </p:cNvPr>
          <p:cNvCxnSpPr/>
          <p:nvPr/>
        </p:nvCxnSpPr>
        <p:spPr>
          <a:xfrm>
            <a:off x="72905" y="9182114"/>
            <a:ext cx="21372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604CAC2-0A29-43AF-916C-18CE1F98DC8A}"/>
              </a:ext>
            </a:extLst>
          </p:cNvPr>
          <p:cNvSpPr/>
          <p:nvPr/>
        </p:nvSpPr>
        <p:spPr>
          <a:xfrm>
            <a:off x="150965" y="9353568"/>
            <a:ext cx="10309861" cy="365935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6393E7-B52C-4A9E-AA6F-FF7833EF123B}"/>
              </a:ext>
            </a:extLst>
          </p:cNvPr>
          <p:cNvSpPr txBox="1"/>
          <p:nvPr/>
        </p:nvSpPr>
        <p:spPr>
          <a:xfrm>
            <a:off x="3378366" y="9353566"/>
            <a:ext cx="50325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в </a:t>
            </a:r>
            <a:r>
              <a:rPr lang="en-US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SRIM</a:t>
            </a:r>
            <a:endParaRPr lang="ru-BY" sz="3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87A5CF-6097-43EF-BEEC-81964A4C69F8}"/>
              </a:ext>
            </a:extLst>
          </p:cNvPr>
          <p:cNvSpPr txBox="1"/>
          <p:nvPr/>
        </p:nvSpPr>
        <p:spPr>
          <a:xfrm>
            <a:off x="299324" y="12210533"/>
            <a:ext cx="103098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конентрация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ионов гелия достигается на глубине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80% энергии теряется в слое толщиной 300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D4831DC-8BF7-44DF-AF49-1D99DE726126}"/>
              </a:ext>
            </a:extLst>
          </p:cNvPr>
          <p:cNvSpPr/>
          <p:nvPr/>
        </p:nvSpPr>
        <p:spPr>
          <a:xfrm>
            <a:off x="150966" y="13083989"/>
            <a:ext cx="10309860" cy="79858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4F9DFC-4B81-4FBB-9BF3-FA46BBC48E2D}"/>
              </a:ext>
            </a:extLst>
          </p:cNvPr>
          <p:cNvSpPr txBox="1"/>
          <p:nvPr/>
        </p:nvSpPr>
        <p:spPr>
          <a:xfrm>
            <a:off x="2357655" y="12986062"/>
            <a:ext cx="623305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Рентгеноструктурный анализ</a:t>
            </a:r>
            <a:endParaRPr lang="ru-BY" sz="3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289708-A752-48B7-810A-5427C35B0AD8}"/>
              </a:ext>
            </a:extLst>
          </p:cNvPr>
          <p:cNvSpPr txBox="1"/>
          <p:nvPr/>
        </p:nvSpPr>
        <p:spPr>
          <a:xfrm>
            <a:off x="244356" y="18883573"/>
            <a:ext cx="103098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Многофазная система: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SiC-6H –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гексогональная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(P63mc) сингония, 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кубическая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(Fd-3m) сингония,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SiC-15R – тригональная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(R3m) сингония 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фазой является SiC-6H (~80 %), содержание фазы SiC-15R – около 15 %,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менее 5 %.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F00AC2-0B98-4BBD-9B69-B23F657A4429}"/>
              </a:ext>
            </a:extLst>
          </p:cNvPr>
          <p:cNvSpPr txBox="1"/>
          <p:nvPr/>
        </p:nvSpPr>
        <p:spPr>
          <a:xfrm>
            <a:off x="131473" y="13482658"/>
            <a:ext cx="27564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образцы:</a:t>
            </a:r>
            <a:endParaRPr lang="ru-BY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8FA40BC-85DF-4738-AB90-DD1D7723B2D6}"/>
              </a:ext>
            </a:extLst>
          </p:cNvPr>
          <p:cNvSpPr/>
          <p:nvPr/>
        </p:nvSpPr>
        <p:spPr>
          <a:xfrm>
            <a:off x="90285" y="21182198"/>
            <a:ext cx="10331510" cy="88883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AC69EB-DD01-40BE-B9E9-41DC0D877C79}"/>
              </a:ext>
            </a:extLst>
          </p:cNvPr>
          <p:cNvSpPr txBox="1"/>
          <p:nvPr/>
        </p:nvSpPr>
        <p:spPr>
          <a:xfrm>
            <a:off x="3870640" y="21094011"/>
            <a:ext cx="276813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</a:t>
            </a:r>
            <a:endParaRPr lang="ru-BY" sz="3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68DDEB-C370-4E46-932B-5C1AB038FEA8}"/>
              </a:ext>
            </a:extLst>
          </p:cNvPr>
          <p:cNvSpPr txBox="1"/>
          <p:nvPr/>
        </p:nvSpPr>
        <p:spPr>
          <a:xfrm>
            <a:off x="189994" y="25357449"/>
            <a:ext cx="1023180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графики можно разделить на три области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дозы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характеризуется формированием радиационных вакансий, а также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вакансионных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комплексов, относительное изменение обоих параметров по модулю увеличивается, отличие в напряжениях: сжимающие напряжения в направлении параметра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растягивающие напряжения в направлении параметра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характеризуется сбросом напряжений, связанный с формированием пузырьков гелия, являющихся стоками для дефектов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- 2×10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происходит рост деформации в следствии увеличения размеров пузырьков.</a:t>
            </a:r>
          </a:p>
          <a:p>
            <a:pPr algn="just">
              <a:buClr>
                <a:schemeClr val="tx1"/>
              </a:buClr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также отметить увеличение параметра решетки a и уменьшение c. Такое поведение кристаллической решетки называется радиационным ростом. 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22EB86-A113-4FC6-9397-91142D06D9A6}"/>
              </a:ext>
            </a:extLst>
          </p:cNvPr>
          <p:cNvSpPr txBox="1"/>
          <p:nvPr/>
        </p:nvSpPr>
        <p:spPr>
          <a:xfrm>
            <a:off x="13532928" y="9262567"/>
            <a:ext cx="46969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Рамановские</a:t>
            </a: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спектры</a:t>
            </a:r>
            <a:endParaRPr lang="ru-BY" sz="3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26402A3-2AE3-4DBD-A69E-A2C484FDC5BE}"/>
              </a:ext>
            </a:extLst>
          </p:cNvPr>
          <p:cNvSpPr/>
          <p:nvPr/>
        </p:nvSpPr>
        <p:spPr>
          <a:xfrm>
            <a:off x="10590072" y="24699618"/>
            <a:ext cx="10574477" cy="27508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18BB0A-2C86-4148-8A11-7A50F2F0D1D5}"/>
              </a:ext>
            </a:extLst>
          </p:cNvPr>
          <p:cNvSpPr txBox="1"/>
          <p:nvPr/>
        </p:nvSpPr>
        <p:spPr>
          <a:xfrm>
            <a:off x="15360185" y="24637732"/>
            <a:ext cx="1321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BY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44A9CA72-9E09-4D3C-8D3A-8CF78687C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16488"/>
              </p:ext>
            </p:extLst>
          </p:nvPr>
        </p:nvGraphicFramePr>
        <p:xfrm>
          <a:off x="551566" y="10348487"/>
          <a:ext cx="9416716" cy="188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357">
                  <a:extLst>
                    <a:ext uri="{9D8B030D-6E8A-4147-A177-3AD203B41FA5}">
                      <a16:colId xmlns:a16="http://schemas.microsoft.com/office/drawing/2014/main" val="1025772569"/>
                    </a:ext>
                  </a:extLst>
                </a:gridCol>
                <a:gridCol w="1487993">
                  <a:extLst>
                    <a:ext uri="{9D8B030D-6E8A-4147-A177-3AD203B41FA5}">
                      <a16:colId xmlns:a16="http://schemas.microsoft.com/office/drawing/2014/main" val="90961715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394456087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407549690"/>
                    </a:ext>
                  </a:extLst>
                </a:gridCol>
                <a:gridCol w="1269359">
                  <a:extLst>
                    <a:ext uri="{9D8B030D-6E8A-4147-A177-3AD203B41FA5}">
                      <a16:colId xmlns:a16="http://schemas.microsoft.com/office/drawing/2014/main" val="751565920"/>
                    </a:ext>
                  </a:extLst>
                </a:gridCol>
                <a:gridCol w="1479857">
                  <a:extLst>
                    <a:ext uri="{9D8B030D-6E8A-4147-A177-3AD203B41FA5}">
                      <a16:colId xmlns:a16="http://schemas.microsoft.com/office/drawing/2014/main" val="2368065545"/>
                    </a:ext>
                  </a:extLst>
                </a:gridCol>
              </a:tblGrid>
              <a:tr h="42043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en-US" sz="2100" b="1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BY" sz="21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BY" sz="2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BY" sz="2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BY" sz="2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BY" sz="2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2×10</a:t>
                      </a:r>
                      <a:r>
                        <a:rPr lang="en-US" sz="2100" b="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BY" sz="2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54846"/>
                  </a:ext>
                </a:extLst>
              </a:tr>
              <a:tr h="73333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 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He, at. %</a:t>
                      </a:r>
                      <a:endParaRPr lang="ru-BY" sz="2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0.009</a:t>
                      </a:r>
                      <a:endParaRPr lang="ru-BY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ru-BY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ru-BY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BY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338457"/>
                  </a:ext>
                </a:extLst>
              </a:tr>
              <a:tr h="643937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Повреждающая доза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dpa</a:t>
                      </a:r>
                      <a:endParaRPr lang="ru-BY" sz="2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ru-BY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ru-BY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BY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2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BY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0716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C7BD26-9BF6-4504-8181-3D0B2061ECA3}"/>
              </a:ext>
            </a:extLst>
          </p:cNvPr>
          <p:cNvSpPr txBox="1"/>
          <p:nvPr/>
        </p:nvSpPr>
        <p:spPr>
          <a:xfrm>
            <a:off x="242828" y="9859111"/>
            <a:ext cx="571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расчетов:</a:t>
            </a:r>
            <a:endParaRPr lang="ru-B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AA144C-06DA-4E9D-AEBA-2AE9C89834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8216" r="11115" b="5943"/>
          <a:stretch/>
        </p:blipFill>
        <p:spPr>
          <a:xfrm>
            <a:off x="1830883" y="13883748"/>
            <a:ext cx="7142486" cy="5150883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EB73F10-683B-420F-9158-3E6971C99AE1}"/>
              </a:ext>
            </a:extLst>
          </p:cNvPr>
          <p:cNvSpPr/>
          <p:nvPr/>
        </p:nvSpPr>
        <p:spPr>
          <a:xfrm>
            <a:off x="10590073" y="9368639"/>
            <a:ext cx="10582707" cy="152249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0867FE-73EE-4329-BB85-9C38D619EDED}"/>
              </a:ext>
            </a:extLst>
          </p:cNvPr>
          <p:cNvSpPr txBox="1"/>
          <p:nvPr/>
        </p:nvSpPr>
        <p:spPr>
          <a:xfrm>
            <a:off x="17493991" y="19998898"/>
            <a:ext cx="36903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для дозы 5×10</a:t>
            </a:r>
            <a:r>
              <a:rPr lang="ru-RU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r>
              <a:rPr lang="ru-RU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(сняты при различных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облученной поверхности образца)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слое толщиной около 0,5 мкм пиков не наблюдается,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EB19EFA-90AE-4C1C-96A0-E857B6B53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45" y="21724953"/>
            <a:ext cx="4923300" cy="370120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0B956B5-EB02-4EE1-AFDE-2D774BE9A0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0925" y="21753861"/>
            <a:ext cx="5012551" cy="3672296"/>
          </a:xfrm>
          <a:prstGeom prst="rect">
            <a:avLst/>
          </a:prstGeom>
        </p:spPr>
      </p:pic>
      <p:pic>
        <p:nvPicPr>
          <p:cNvPr id="43" name="Picture 19">
            <a:extLst>
              <a:ext uri="{FF2B5EF4-FFF2-40B4-BE49-F238E27FC236}">
                <a16:creationId xmlns:a16="http://schemas.microsoft.com/office/drawing/2014/main" id="{61A052C7-C3BF-4F9D-AFB8-5E20B1A5046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9575" r="11342" b="4347"/>
          <a:stretch>
            <a:fillRect/>
          </a:stretch>
        </p:blipFill>
        <p:spPr bwMode="auto">
          <a:xfrm>
            <a:off x="11970011" y="9937695"/>
            <a:ext cx="7756566" cy="537655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997C3ED-1284-48C8-A72A-B75936C8DD94}"/>
              </a:ext>
            </a:extLst>
          </p:cNvPr>
          <p:cNvSpPr txBox="1"/>
          <p:nvPr/>
        </p:nvSpPr>
        <p:spPr>
          <a:xfrm>
            <a:off x="10672772" y="15297975"/>
            <a:ext cx="1023180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диапазона значений, такое же как и при описании деформации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область: сдвигом моды A1(LO) (параметр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решетки), в сторону больших длин волн, что связано с растягивающими напряжении. Остальные три моды (параметр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решетки), сдвигаются в сторону меньших длин волн, что связано с сжимающими напряжениями.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be-BY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вторая область: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 пиков в обратном относительно области I направлении, что связано со спадом напряжений.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дальнейшем увеличении дозы отсутствие пиков, из-за увеличения коэффициента поглощения,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происходит уменьшение интенсивности и уширение пиков, что связано с накоплением радиационных дефектов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[3]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18">
            <a:extLst>
              <a:ext uri="{FF2B5EF4-FFF2-40B4-BE49-F238E27FC236}">
                <a16:creationId xmlns:a16="http://schemas.microsoft.com/office/drawing/2014/main" id="{03431845-4764-49A3-80EB-9214AE633E4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8899" r="1160" b="4216"/>
          <a:stretch>
            <a:fillRect/>
          </a:stretch>
        </p:blipFill>
        <p:spPr bwMode="auto">
          <a:xfrm>
            <a:off x="10659744" y="19458082"/>
            <a:ext cx="6799485" cy="49969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364D95D-96FC-4015-A888-5212439D7F22}"/>
              </a:ext>
            </a:extLst>
          </p:cNvPr>
          <p:cNvSpPr txBox="1"/>
          <p:nvPr/>
        </p:nvSpPr>
        <p:spPr>
          <a:xfrm>
            <a:off x="10619154" y="25080134"/>
            <a:ext cx="105744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 результате проведенных экспериментов были исследованы облученные ионами гелия образцы карбида кремния. Изменение кристаллической решетки можно описать тремя этапами: увеличение напряжений (в направлении </a:t>
            </a:r>
            <a:r>
              <a:rPr lang="ru-RU" sz="2200" i="1" dirty="0"/>
              <a:t>а</a:t>
            </a:r>
            <a:r>
              <a:rPr lang="ru-RU" sz="2200" dirty="0"/>
              <a:t> сжимающих, в направлении </a:t>
            </a:r>
            <a:r>
              <a:rPr lang="ru-RU" sz="2200" i="1" dirty="0"/>
              <a:t>с</a:t>
            </a:r>
            <a:r>
              <a:rPr lang="ru-RU" sz="2200" dirty="0"/>
              <a:t> растягивающих), что связано с зарождением пузырьков гелия, потом сброс напряжений (спад деформации) в результате образования пузырьков, а затем увеличение напряжений из-за роста их размера. </a:t>
            </a:r>
            <a:r>
              <a:rPr lang="be-BY" sz="2200" dirty="0"/>
              <a:t>О</a:t>
            </a:r>
            <a:r>
              <a:rPr lang="ru-RU" sz="2200" dirty="0" err="1"/>
              <a:t>блучение</a:t>
            </a:r>
            <a:r>
              <a:rPr lang="ru-RU" sz="2200" dirty="0"/>
              <a:t> приводит к аморфизации приповерхностного слоя толщиной порядка 0,5 мкм.</a:t>
            </a:r>
            <a:endParaRPr lang="ru-BY" sz="2200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D73CA1FE-28C5-4161-8515-2FD7E0E6AAA6}"/>
              </a:ext>
            </a:extLst>
          </p:cNvPr>
          <p:cNvSpPr/>
          <p:nvPr/>
        </p:nvSpPr>
        <p:spPr>
          <a:xfrm>
            <a:off x="10590072" y="27542347"/>
            <a:ext cx="10574477" cy="25281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EF24A-A661-49C0-8B90-20E2DD47402D}"/>
              </a:ext>
            </a:extLst>
          </p:cNvPr>
          <p:cNvSpPr txBox="1"/>
          <p:nvPr/>
        </p:nvSpPr>
        <p:spPr>
          <a:xfrm>
            <a:off x="14905573" y="27447372"/>
            <a:ext cx="22311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BY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41E881-1E61-4101-8A91-81DAEA909A54}"/>
              </a:ext>
            </a:extLst>
          </p:cNvPr>
          <p:cNvSpPr txBox="1"/>
          <p:nvPr/>
        </p:nvSpPr>
        <p:spPr>
          <a:xfrm>
            <a:off x="10619154" y="27902905"/>
            <a:ext cx="105744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/>
              <a:t>[1] P.S. </a:t>
            </a:r>
            <a:r>
              <a:rPr lang="en-US" sz="1700" dirty="0" err="1"/>
              <a:t>Grinchuk</a:t>
            </a:r>
            <a:r>
              <a:rPr lang="en-US" sz="1700" dirty="0"/>
              <a:t>, M.V. </a:t>
            </a:r>
            <a:r>
              <a:rPr lang="en-US" sz="1700" dirty="0" err="1"/>
              <a:t>Kiyashko</a:t>
            </a:r>
            <a:r>
              <a:rPr lang="en-US" sz="1700" dirty="0"/>
              <a:t>, H.M. </a:t>
            </a:r>
            <a:r>
              <a:rPr lang="en-US" sz="1700" dirty="0" err="1"/>
              <a:t>Abuhimd</a:t>
            </a:r>
            <a:r>
              <a:rPr lang="en-US" sz="1700" dirty="0"/>
              <a:t>, M.S. </a:t>
            </a:r>
            <a:r>
              <a:rPr lang="en-US" sz="1700" dirty="0" err="1"/>
              <a:t>Alshahrani</a:t>
            </a:r>
            <a:r>
              <a:rPr lang="en-US" sz="1700" dirty="0"/>
              <a:t>, D.V. Solovei, M. O. </a:t>
            </a:r>
            <a:r>
              <a:rPr lang="en-US" sz="1700" dirty="0" err="1"/>
              <a:t>Stepkin</a:t>
            </a:r>
            <a:r>
              <a:rPr lang="en-US" sz="1700" dirty="0"/>
              <a:t>, A.V. </a:t>
            </a:r>
            <a:r>
              <a:rPr lang="en-US" sz="1700" dirty="0" err="1"/>
              <a:t>Akulich</a:t>
            </a:r>
            <a:r>
              <a:rPr lang="en-US" sz="1700" dirty="0"/>
              <a:t>, M.D. </a:t>
            </a:r>
            <a:r>
              <a:rPr lang="en-US" sz="1700" dirty="0" err="1"/>
              <a:t>Shashkov</a:t>
            </a:r>
            <a:r>
              <a:rPr lang="en-US" sz="1700" dirty="0"/>
              <a:t>, T.A. Kuznetsova, S.M. Danilova-</a:t>
            </a:r>
            <a:r>
              <a:rPr lang="en-US" sz="1700" dirty="0" err="1"/>
              <a:t>Tretiak</a:t>
            </a:r>
            <a:r>
              <a:rPr lang="en-US" sz="1700" dirty="0"/>
              <a:t>. Advanced technology for fabrication of reaction-bonded </a:t>
            </a:r>
            <a:r>
              <a:rPr lang="en-US" sz="1700" dirty="0" err="1"/>
              <a:t>SiC</a:t>
            </a:r>
            <a:r>
              <a:rPr lang="en-US" sz="1700" dirty="0"/>
              <a:t> with controlled composition and properties. Journal of the European Ceramic Society. 2021, Vol. 41, pp. 5813-5824.</a:t>
            </a:r>
          </a:p>
          <a:p>
            <a:pPr algn="just"/>
            <a:r>
              <a:rPr lang="en-US" sz="1700" dirty="0"/>
              <a:t>[2] </a:t>
            </a:r>
            <a:r>
              <a:rPr lang="en-US" sz="1600" dirty="0"/>
              <a:t>Ashraf Ali, J. Kumar, V. Ramakrishnan, K. </a:t>
            </a:r>
            <a:r>
              <a:rPr lang="en-US" sz="1600" dirty="0" err="1"/>
              <a:t>Asokan</a:t>
            </a:r>
            <a:r>
              <a:rPr lang="en-US" sz="1600" dirty="0"/>
              <a:t>. Raman Spectroscopic study of He Ion Implanted 4H and 6H – </a:t>
            </a:r>
            <a:r>
              <a:rPr lang="en-US" sz="1600" dirty="0" err="1"/>
              <a:t>SiC.</a:t>
            </a:r>
            <a:r>
              <a:rPr lang="en-US" sz="1600" dirty="0"/>
              <a:t> Materials Letters, 2017, 540, pp. 152312.</a:t>
            </a:r>
            <a:r>
              <a:rPr lang="en-US" sz="1700" dirty="0"/>
              <a:t>prevalent defect evolution mechanism. Physical Review Materials, American Physical Society, 2018, 2(1), pp. 013604.</a:t>
            </a:r>
          </a:p>
          <a:p>
            <a:pPr algn="just"/>
            <a:r>
              <a:rPr lang="en-US" sz="1700" dirty="0"/>
              <a:t>[3] B.S. Li, C.H. Zhang, H.H. Zhang, T. </a:t>
            </a:r>
            <a:r>
              <a:rPr lang="en-US" sz="1700" dirty="0" err="1"/>
              <a:t>Shibayama</a:t>
            </a:r>
            <a:r>
              <a:rPr lang="en-US" sz="1700" dirty="0"/>
              <a:t>, Y.T. Yang. Study of the damage produced in 6H-SiC by He irradiation. Vacuum, 2011, 86, pp. 452-456.</a:t>
            </a:r>
            <a:endParaRPr lang="ru-BY" sz="1700" dirty="0"/>
          </a:p>
        </p:txBody>
      </p:sp>
      <p:pic>
        <p:nvPicPr>
          <p:cNvPr id="2" name="ВИП 2023">
            <a:hlinkClick r:id="" action="ppaction://media"/>
            <a:extLst>
              <a:ext uri="{FF2B5EF4-FFF2-40B4-BE49-F238E27FC236}">
                <a16:creationId xmlns:a16="http://schemas.microsoft.com/office/drawing/2014/main" id="{C07D0BA3-7F9D-44F4-B4B9-44270DA5A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229919" y="1675713"/>
            <a:ext cx="2614836" cy="26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882</Words>
  <Application>Microsoft Office PowerPoint</Application>
  <PresentationFormat>Произвольный</PresentationFormat>
  <Paragraphs>68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Холод</dc:creator>
  <cp:lastModifiedBy>Валентина Холод</cp:lastModifiedBy>
  <cp:revision>24</cp:revision>
  <dcterms:created xsi:type="dcterms:W3CDTF">2022-05-21T09:58:00Z</dcterms:created>
  <dcterms:modified xsi:type="dcterms:W3CDTF">2023-08-11T11:09:05Z</dcterms:modified>
</cp:coreProperties>
</file>