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32404050" cy="43205400"/>
  <p:notesSz cx="31581725" cy="433181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7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7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7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7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C93"/>
    <a:srgbClr val="2D16DA"/>
    <a:srgbClr val="008FD5"/>
    <a:srgbClr val="0037DB"/>
    <a:srgbClr val="0033CC"/>
    <a:srgbClr val="FF3399"/>
    <a:srgbClr val="0000FF"/>
    <a:srgbClr val="FF3300"/>
    <a:srgbClr val="FF0000"/>
    <a:srgbClr val="F4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7934" autoAdjust="0"/>
  </p:normalViewPr>
  <p:slideViewPr>
    <p:cSldViewPr>
      <p:cViewPr>
        <p:scale>
          <a:sx n="25" d="100"/>
          <a:sy n="25" d="100"/>
        </p:scale>
        <p:origin x="1536" y="-2914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59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925" y="24482425"/>
            <a:ext cx="22682200" cy="110426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017F1-DA61-4821-9A45-D4D25F0BE3E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4731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ACB83-2662-4E6E-BFCC-6975072AAC5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458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3493413" y="1731963"/>
            <a:ext cx="7289800" cy="368633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20838" y="1731963"/>
            <a:ext cx="21720175" cy="368633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7663B-6BA4-42DB-8281-86C6E8D479E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9895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620838" y="1731963"/>
            <a:ext cx="29162375" cy="36863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168C7-A05C-4F6F-8A8D-C5D14E6C09D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339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956222-4515-4D19-A3D9-1C0F3015DC8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7566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04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9050" y="18311813"/>
            <a:ext cx="27544713" cy="9451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3969E-2E11-42B5-87C2-0ED1EA34C9E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8597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20838" y="10079038"/>
            <a:ext cx="14504987" cy="2851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278225" y="10079038"/>
            <a:ext cx="14504988" cy="2851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B2AC5-6BFE-4BA1-B532-95D119FD67D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6948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E5A38-DEA6-40E6-BED1-4CE39136A58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5251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E0C76-BBCC-4C33-9CDF-7FC62CB4E1C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1707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95045-9351-41AC-90C2-6493F9E6CB7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650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4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4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9B571-2353-4A7E-8962-F0B109DF7AF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896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1588" y="30243463"/>
            <a:ext cx="19442112" cy="3570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22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1588" y="33813750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9F348-7272-414A-B9F8-1DD29AB505F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5579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731963"/>
            <a:ext cx="291623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0582" tIns="195309" rIns="390582" bIns="1953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079038"/>
            <a:ext cx="29162375" cy="285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0582" tIns="195309" rIns="390582" bIns="1953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9343013"/>
            <a:ext cx="755967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0582" tIns="195309" rIns="390582" bIns="195309" numCol="1" anchor="t" anchorCtr="0" compatLnSpc="1">
            <a:prstTxWarp prst="textNoShape">
              <a:avLst/>
            </a:prstTxWarp>
          </a:bodyPr>
          <a:lstStyle>
            <a:lvl1pPr>
              <a:defRPr sz="59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43013"/>
            <a:ext cx="102616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0582" tIns="195309" rIns="390582" bIns="195309" numCol="1" anchor="t" anchorCtr="0" compatLnSpc="1">
            <a:prstTxWarp prst="textNoShape">
              <a:avLst/>
            </a:prstTxWarp>
          </a:bodyPr>
          <a:lstStyle>
            <a:lvl1pPr algn="ctr">
              <a:defRPr sz="59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43013"/>
            <a:ext cx="755967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0582" tIns="195309" rIns="390582" bIns="195309" numCol="1" anchor="t" anchorCtr="0" compatLnSpc="1">
            <a:prstTxWarp prst="textNoShape">
              <a:avLst/>
            </a:prstTxWarp>
          </a:bodyPr>
          <a:lstStyle>
            <a:lvl1pPr algn="r">
              <a:defRPr sz="5900"/>
            </a:lvl1pPr>
          </a:lstStyle>
          <a:p>
            <a:fld id="{4443E6B6-94A2-4A21-B394-80B3428414F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908425" rtl="0" eaLnBrk="0" fontAlgn="base" hangingPunct="0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8425" rtl="0" eaLnBrk="0" fontAlgn="base" hangingPunct="0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2pPr>
      <a:lvl3pPr algn="ctr" defTabSz="3908425" rtl="0" eaLnBrk="0" fontAlgn="base" hangingPunct="0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3pPr>
      <a:lvl4pPr algn="ctr" defTabSz="3908425" rtl="0" eaLnBrk="0" fontAlgn="base" hangingPunct="0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4pPr>
      <a:lvl5pPr algn="ctr" defTabSz="3908425" rtl="0" eaLnBrk="0" fontAlgn="base" hangingPunct="0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5pPr>
      <a:lvl6pPr marL="457200" algn="ctr" defTabSz="3908425" rtl="0" fontAlgn="base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6pPr>
      <a:lvl7pPr marL="914400" algn="ctr" defTabSz="3908425" rtl="0" fontAlgn="base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7pPr>
      <a:lvl8pPr marL="1371600" algn="ctr" defTabSz="3908425" rtl="0" fontAlgn="base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8pPr>
      <a:lvl9pPr marL="1828800" algn="ctr" defTabSz="3908425" rtl="0" fontAlgn="base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9pPr>
    </p:titleStyle>
    <p:bodyStyle>
      <a:lvl1pPr marL="1465263" indent="-1465263" algn="l" defTabSz="3908425" rtl="0" eaLnBrk="0" fontAlgn="base" hangingPunct="0">
        <a:spcBef>
          <a:spcPct val="20000"/>
        </a:spcBef>
        <a:spcAft>
          <a:spcPct val="0"/>
        </a:spcAft>
        <a:buChar char="•"/>
        <a:defRPr sz="13500">
          <a:solidFill>
            <a:schemeClr val="tx1"/>
          </a:solidFill>
          <a:latin typeface="+mn-lt"/>
          <a:ea typeface="+mn-ea"/>
          <a:cs typeface="+mn-cs"/>
        </a:defRPr>
      </a:lvl1pPr>
      <a:lvl2pPr marL="3179763" indent="-1222375" algn="l" defTabSz="3908425" rtl="0" eaLnBrk="0" fontAlgn="base" hangingPunct="0">
        <a:spcBef>
          <a:spcPct val="20000"/>
        </a:spcBef>
        <a:spcAft>
          <a:spcPct val="0"/>
        </a:spcAft>
        <a:buChar char="–"/>
        <a:defRPr sz="12200">
          <a:solidFill>
            <a:schemeClr val="tx1"/>
          </a:solidFill>
          <a:latin typeface="+mn-lt"/>
        </a:defRPr>
      </a:lvl2pPr>
      <a:lvl3pPr marL="4886325" indent="-977900" algn="l" defTabSz="3908425" rtl="0" eaLnBrk="0" fontAlgn="base" hangingPunct="0">
        <a:spcBef>
          <a:spcPct val="20000"/>
        </a:spcBef>
        <a:spcAft>
          <a:spcPct val="0"/>
        </a:spcAft>
        <a:buChar char="•"/>
        <a:defRPr sz="10400">
          <a:solidFill>
            <a:schemeClr val="tx1"/>
          </a:solidFill>
          <a:latin typeface="+mn-lt"/>
        </a:defRPr>
      </a:lvl3pPr>
      <a:lvl4pPr marL="6837363" indent="-971550" algn="l" defTabSz="3908425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4pPr>
      <a:lvl5pPr marL="8794750" indent="-979488" algn="l" defTabSz="3908425" rtl="0" eaLnBrk="0" fontAlgn="base" hangingPunct="0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5pPr>
      <a:lvl6pPr marL="9251950" indent="-979488" algn="l" defTabSz="3908425" rtl="0" fontAlgn="base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6pPr>
      <a:lvl7pPr marL="9709150" indent="-979488" algn="l" defTabSz="3908425" rtl="0" fontAlgn="base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7pPr>
      <a:lvl8pPr marL="10166350" indent="-979488" algn="l" defTabSz="3908425" rtl="0" fontAlgn="base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8pPr>
      <a:lvl9pPr marL="10623550" indent="-979488" algn="l" defTabSz="3908425" rtl="0" fontAlgn="base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26" Type="http://schemas.openxmlformats.org/officeDocument/2006/relationships/image" Target="../media/image21.jpeg"/><Relationship Id="rId3" Type="http://schemas.openxmlformats.org/officeDocument/2006/relationships/image" Target="../media/image2.png"/><Relationship Id="rId21" Type="http://schemas.openxmlformats.org/officeDocument/2006/relationships/image" Target="../media/image18.jp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5" Type="http://schemas.openxmlformats.org/officeDocument/2006/relationships/image" Target="../media/image1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24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15" Type="http://schemas.openxmlformats.org/officeDocument/2006/relationships/image" Target="../media/image12.jpeg"/><Relationship Id="rId23" Type="http://schemas.openxmlformats.org/officeDocument/2006/relationships/image" Target="../media/image20.png"/><Relationship Id="rId28" Type="http://schemas.openxmlformats.org/officeDocument/2006/relationships/image" Target="../media/image23.png"/><Relationship Id="rId10" Type="http://schemas.openxmlformats.org/officeDocument/2006/relationships/image" Target="../media/image8.png"/><Relationship Id="rId19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openxmlformats.org/officeDocument/2006/relationships/image" Target="../media/image7.jpeg"/><Relationship Id="rId14" Type="http://schemas.openxmlformats.org/officeDocument/2006/relationships/image" Target="../media/image11.jpeg"/><Relationship Id="rId22" Type="http://schemas.openxmlformats.org/officeDocument/2006/relationships/image" Target="../media/image19.png"/><Relationship Id="rId27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 bwMode="auto">
          <a:xfrm>
            <a:off x="1419225" y="937864"/>
            <a:ext cx="29565600" cy="6197223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8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4801" y="1333500"/>
            <a:ext cx="21818424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METHODS OF PRECISION ION-BEAM MACHINING </a:t>
            </a:r>
            <a:endParaRPr lang="en-US" sz="6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OF </a:t>
            </a:r>
            <a:r>
              <a:rPr lang="en-US" sz="6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OPTICAL SURFACES</a:t>
            </a:r>
            <a:endParaRPr lang="ru-RU" sz="6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u="sng" dirty="0">
                <a:solidFill>
                  <a:srgbClr val="002060"/>
                </a:solidFill>
                <a:latin typeface="+mn-lt"/>
                <a:cs typeface="Arial" pitchFamily="34" charset="0"/>
              </a:rPr>
              <a:t>А.К. Чернышев</a:t>
            </a:r>
            <a:r>
              <a:rPr lang="ru-RU" sz="4800" b="1" u="sng" baseline="30000" dirty="0">
                <a:solidFill>
                  <a:srgbClr val="002060"/>
                </a:solidFill>
                <a:latin typeface="+mn-lt"/>
                <a:cs typeface="Arial" pitchFamily="34" charset="0"/>
              </a:rPr>
              <a:t>1</a:t>
            </a:r>
            <a:r>
              <a:rPr lang="ru-RU" sz="4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, М.С. 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Михайленко</a:t>
            </a:r>
            <a:r>
              <a:rPr lang="ru-RU" sz="4800" b="1" baseline="30000" dirty="0">
                <a:solidFill>
                  <a:srgbClr val="002060"/>
                </a:solidFill>
                <a:latin typeface="+mn-lt"/>
                <a:cs typeface="Arial" pitchFamily="34" charset="0"/>
              </a:rPr>
              <a:t>1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, </a:t>
            </a:r>
            <a:r>
              <a:rPr lang="ru-RU" sz="4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А.Е. 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Пестов</a:t>
            </a:r>
            <a:r>
              <a:rPr lang="ru-RU" sz="4800" b="1" baseline="30000" dirty="0">
                <a:solidFill>
                  <a:srgbClr val="002060"/>
                </a:solidFill>
                <a:latin typeface="+mn-lt"/>
                <a:cs typeface="Arial" pitchFamily="34" charset="0"/>
              </a:rPr>
              <a:t>1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, </a:t>
            </a:r>
            <a:r>
              <a:rPr lang="ru-RU" sz="4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Н.Н. 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Салащенко</a:t>
            </a:r>
            <a:r>
              <a:rPr lang="ru-RU" sz="4800" b="1" baseline="30000" dirty="0">
                <a:solidFill>
                  <a:srgbClr val="002060"/>
                </a:solidFill>
                <a:latin typeface="+mn-lt"/>
                <a:cs typeface="Arial" pitchFamily="34" charset="0"/>
              </a:rPr>
              <a:t>1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,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Н.И</a:t>
            </a:r>
            <a:r>
              <a:rPr lang="ru-RU" sz="4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. 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Чхало</a:t>
            </a:r>
            <a:r>
              <a:rPr lang="ru-RU" sz="4800" b="1" baseline="30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1</a:t>
            </a:r>
            <a:endParaRPr lang="en-US" sz="4800" b="1" baseline="300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0" algn="ctr">
              <a:lnSpc>
                <a:spcPts val="3800"/>
              </a:lnSpc>
              <a:buNone/>
            </a:pPr>
            <a:endParaRPr lang="ru-RU" sz="6000" b="1" baseline="300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0" algn="ctr">
              <a:lnSpc>
                <a:spcPts val="3800"/>
              </a:lnSpc>
              <a:buNone/>
            </a:pPr>
            <a:r>
              <a:rPr lang="ru-RU" sz="4000" baseline="30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1 </a:t>
            </a:r>
            <a:r>
              <a:rPr lang="ru-RU" sz="4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Институт физики микроструктур РАН, ул. Академическая, д. 7, Нижний Новгород, 607680.</a:t>
            </a:r>
          </a:p>
          <a:p>
            <a:pPr marL="0" algn="ctr">
              <a:lnSpc>
                <a:spcPts val="3800"/>
              </a:lnSpc>
              <a:buNone/>
            </a:pPr>
            <a:r>
              <a:rPr lang="en-US" altLang="ru-RU" sz="4000" dirty="0" smtClean="0">
                <a:solidFill>
                  <a:srgbClr val="002060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e-mail: </a:t>
            </a:r>
            <a:r>
              <a:rPr lang="ru-RU" sz="400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chernysh</a:t>
            </a:r>
            <a:r>
              <a:rPr lang="en-US" sz="4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e</a:t>
            </a:r>
            <a:r>
              <a:rPr lang="ru-RU" sz="4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v@</a:t>
            </a:r>
            <a:r>
              <a:rPr lang="en-US" sz="400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ipmras</a:t>
            </a:r>
            <a:r>
              <a:rPr lang="ru-RU" sz="4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.</a:t>
            </a:r>
            <a:r>
              <a:rPr lang="ru-RU" sz="400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ru</a:t>
            </a:r>
            <a:endParaRPr lang="ru-RU" sz="400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-410036"/>
            <a:ext cx="184731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0" y="-410036"/>
            <a:ext cx="184731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0" y="24442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0" y="-410036"/>
            <a:ext cx="184731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0" y="17393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" name="Rectangle 65"/>
          <p:cNvSpPr>
            <a:spLocks noChangeArrowheads="1"/>
          </p:cNvSpPr>
          <p:nvPr/>
        </p:nvSpPr>
        <p:spPr bwMode="auto">
          <a:xfrm>
            <a:off x="0" y="-410036"/>
            <a:ext cx="184731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0" y="17393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0" y="-410036"/>
            <a:ext cx="184731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5" name="Rectangle 69"/>
          <p:cNvSpPr>
            <a:spLocks noChangeArrowheads="1"/>
          </p:cNvSpPr>
          <p:nvPr/>
        </p:nvSpPr>
        <p:spPr bwMode="auto">
          <a:xfrm>
            <a:off x="0" y="17393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6" name="Rectangle 71"/>
          <p:cNvSpPr>
            <a:spLocks noChangeArrowheads="1"/>
          </p:cNvSpPr>
          <p:nvPr/>
        </p:nvSpPr>
        <p:spPr bwMode="auto">
          <a:xfrm>
            <a:off x="0" y="-410036"/>
            <a:ext cx="184731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0" y="17393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0" y="-410036"/>
            <a:ext cx="184731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9" name="Rectangle 75"/>
          <p:cNvSpPr>
            <a:spLocks noChangeArrowheads="1"/>
          </p:cNvSpPr>
          <p:nvPr/>
        </p:nvSpPr>
        <p:spPr bwMode="auto">
          <a:xfrm>
            <a:off x="0" y="17393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0" y="-410036"/>
            <a:ext cx="184731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auto">
          <a:xfrm>
            <a:off x="0" y="17393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2" name="Rectangle 61"/>
          <p:cNvSpPr>
            <a:spLocks noChangeArrowheads="1"/>
          </p:cNvSpPr>
          <p:nvPr/>
        </p:nvSpPr>
        <p:spPr bwMode="auto">
          <a:xfrm>
            <a:off x="0" y="-410036"/>
            <a:ext cx="184731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3" name="Rectangle 62"/>
          <p:cNvSpPr>
            <a:spLocks noChangeArrowheads="1"/>
          </p:cNvSpPr>
          <p:nvPr/>
        </p:nvSpPr>
        <p:spPr bwMode="auto">
          <a:xfrm>
            <a:off x="0" y="1072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4" name="Rectangle 64"/>
          <p:cNvSpPr>
            <a:spLocks noChangeArrowheads="1"/>
          </p:cNvSpPr>
          <p:nvPr/>
        </p:nvSpPr>
        <p:spPr bwMode="auto">
          <a:xfrm>
            <a:off x="0" y="-410036"/>
            <a:ext cx="184731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5" name="Rectangle 65"/>
          <p:cNvSpPr>
            <a:spLocks noChangeArrowheads="1"/>
          </p:cNvSpPr>
          <p:nvPr/>
        </p:nvSpPr>
        <p:spPr bwMode="auto">
          <a:xfrm>
            <a:off x="0" y="1215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6" name="Rectangle 67"/>
          <p:cNvSpPr>
            <a:spLocks noChangeArrowheads="1"/>
          </p:cNvSpPr>
          <p:nvPr/>
        </p:nvSpPr>
        <p:spPr bwMode="auto">
          <a:xfrm>
            <a:off x="0" y="-410036"/>
            <a:ext cx="184731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7" name="Rectangle 68"/>
          <p:cNvSpPr>
            <a:spLocks noChangeArrowheads="1"/>
          </p:cNvSpPr>
          <p:nvPr/>
        </p:nvSpPr>
        <p:spPr bwMode="auto">
          <a:xfrm>
            <a:off x="0" y="1434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8" name="Rectangle 70"/>
          <p:cNvSpPr>
            <a:spLocks noChangeArrowheads="1"/>
          </p:cNvSpPr>
          <p:nvPr/>
        </p:nvSpPr>
        <p:spPr bwMode="auto">
          <a:xfrm>
            <a:off x="0" y="-410036"/>
            <a:ext cx="184731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9" name="Rectangle 71"/>
          <p:cNvSpPr>
            <a:spLocks noChangeArrowheads="1"/>
          </p:cNvSpPr>
          <p:nvPr/>
        </p:nvSpPr>
        <p:spPr bwMode="auto">
          <a:xfrm>
            <a:off x="0" y="22632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86592" y="15441860"/>
            <a:ext cx="15287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+mn-lt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390651" y="39992876"/>
            <a:ext cx="14445962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defTabSz="3908425">
              <a:lnSpc>
                <a:spcPct val="120000"/>
              </a:lnSpc>
            </a:pPr>
            <a:r>
              <a:rPr lang="ru-RU" sz="30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Финансирование</a:t>
            </a:r>
            <a:endParaRPr lang="ru-RU" sz="30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defTabSz="3908425">
              <a:lnSpc>
                <a:spcPct val="120000"/>
              </a:lnSpc>
            </a:pPr>
            <a:r>
              <a:rPr lang="ru-RU" sz="3000" dirty="0">
                <a:solidFill>
                  <a:srgbClr val="002060"/>
                </a:solidFill>
                <a:latin typeface="+mn-lt"/>
                <a:cs typeface="Arial" pitchFamily="34" charset="0"/>
              </a:rPr>
              <a:t>Работа выполнена при финансовой поддержке Российского научного фонда (грант №21-72-30029) и с использованием оборудования ЦКП «Физика и технологии микро- и </a:t>
            </a:r>
            <a:r>
              <a:rPr lang="ru-RU" sz="3000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наноструктур</a:t>
            </a:r>
            <a:r>
              <a:rPr lang="ru-RU" sz="3000" dirty="0">
                <a:solidFill>
                  <a:srgbClr val="002060"/>
                </a:solidFill>
                <a:latin typeface="+mn-lt"/>
                <a:cs typeface="Arial" pitchFamily="34" charset="0"/>
              </a:rPr>
              <a:t>» при ИФМ РАН.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686592" y="1743408"/>
            <a:ext cx="4914233" cy="2508429"/>
            <a:chOff x="35099624" y="2628900"/>
            <a:chExt cx="4343401" cy="2445841"/>
          </a:xfrm>
        </p:grpSpPr>
        <p:pic>
          <p:nvPicPr>
            <p:cNvPr id="5" name="Picture 2" descr="Image result for ИФМ РАН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4" t="36697" r="12442" b="34976"/>
            <a:stretch/>
          </p:blipFill>
          <p:spPr bwMode="auto">
            <a:xfrm>
              <a:off x="35099624" y="2628900"/>
              <a:ext cx="4343401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5324786" y="4305300"/>
              <a:ext cx="38930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002060"/>
                  </a:solidFill>
                  <a:latin typeface="+mn-lt"/>
                </a:rPr>
                <a:t>ИФМ РАН</a:t>
              </a:r>
              <a:endParaRPr lang="ru-RU" sz="44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 bwMode="auto">
          <a:xfrm>
            <a:off x="1419225" y="7794645"/>
            <a:ext cx="29565600" cy="519678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4800" b="1" dirty="0">
              <a:solidFill>
                <a:srgbClr val="3C8C93"/>
              </a:solidFill>
              <a:latin typeface="+mn-lt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16498165" y="13525500"/>
            <a:ext cx="14492721" cy="1789338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3908425"/>
            <a:endParaRPr lang="ru-RU" sz="4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1417958" y="13501266"/>
            <a:ext cx="14478000" cy="179176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3908425"/>
            <a:r>
              <a:rPr lang="ru-RU" sz="4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Блок 2а. Локальная коррекция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1419225" y="7746473"/>
            <a:ext cx="29565600" cy="899495"/>
          </a:xfrm>
          <a:prstGeom prst="rect">
            <a:avLst/>
          </a:prstGeom>
          <a:solidFill>
            <a:srgbClr val="002060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Introduction </a:t>
            </a:r>
            <a:endParaRPr lang="ru-RU" sz="4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419225" y="32028579"/>
            <a:ext cx="29565600" cy="742817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3908425"/>
            <a:endParaRPr lang="ru-RU" sz="4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1458686" y="13541498"/>
            <a:ext cx="14392647" cy="897423"/>
          </a:xfrm>
          <a:prstGeom prst="rect">
            <a:avLst/>
          </a:prstGeom>
          <a:solidFill>
            <a:srgbClr val="002060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3908425"/>
            <a:r>
              <a:rPr lang="en-US" sz="48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Axisymmetric surface shape correction</a:t>
            </a:r>
            <a:r>
              <a:rPr lang="en-US" sz="4800" b="1" baseline="30000" dirty="0" smtClean="0">
                <a:solidFill>
                  <a:schemeClr val="bg1"/>
                </a:solidFill>
                <a:cs typeface="Arial" pitchFamily="34" charset="0"/>
              </a:rPr>
              <a:t>[1</a:t>
            </a:r>
            <a:r>
              <a:rPr lang="en-US" sz="4800" b="1" baseline="30000" dirty="0" smtClean="0">
                <a:solidFill>
                  <a:schemeClr val="bg1"/>
                </a:solidFill>
                <a:cs typeface="Arial" pitchFamily="34" charset="0"/>
              </a:rPr>
              <a:t>]</a:t>
            </a:r>
            <a:endParaRPr lang="ru-RU" sz="4800" b="1" dirty="0">
              <a:solidFill>
                <a:schemeClr val="bg1"/>
              </a:solidFill>
              <a:cs typeface="Arial" pitchFamily="34" charset="0"/>
            </a:endParaRPr>
          </a:p>
          <a:p>
            <a:pPr defTabSz="3908425"/>
            <a:endParaRPr lang="ru-RU" sz="4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defTabSz="3908425"/>
            <a:endParaRPr lang="ru-RU" sz="4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16538863" y="13543018"/>
            <a:ext cx="14398770" cy="897889"/>
          </a:xfrm>
          <a:prstGeom prst="rect">
            <a:avLst/>
          </a:prstGeom>
          <a:solidFill>
            <a:srgbClr val="002060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3908425"/>
            <a:r>
              <a:rPr lang="en-US" sz="48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Ion beam figuring (IBF)</a:t>
            </a:r>
            <a:r>
              <a:rPr lang="en-US" sz="4800" b="1" baseline="30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[2]</a:t>
            </a:r>
            <a:endParaRPr lang="ru-RU" sz="4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1419225" y="32101996"/>
            <a:ext cx="29565600" cy="899495"/>
          </a:xfrm>
          <a:prstGeom prst="rect">
            <a:avLst/>
          </a:prstGeom>
          <a:solidFill>
            <a:srgbClr val="002060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3908425"/>
            <a:r>
              <a:rPr lang="en-US" sz="48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Metrology</a:t>
            </a:r>
            <a:endParaRPr lang="ru-RU" sz="4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6538862" y="39990827"/>
            <a:ext cx="14445963" cy="2308324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3908425">
              <a:lnSpc>
                <a:spcPct val="120000"/>
              </a:lnSpc>
            </a:pPr>
            <a:r>
              <a:rPr lang="ru-RU" sz="30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Литература</a:t>
            </a:r>
          </a:p>
          <a:p>
            <a:pPr marL="514350" indent="-514350" defTabSz="3908425">
              <a:lnSpc>
                <a:spcPct val="120000"/>
              </a:lnSpc>
              <a:buFontTx/>
              <a:buAutoNum type="arabicPeriod"/>
            </a:pPr>
            <a:r>
              <a:rPr lang="en-US" altLang="ru-RU" sz="3000" dirty="0">
                <a:solidFill>
                  <a:srgbClr val="002060"/>
                </a:solidFill>
                <a:latin typeface="+mn-lt"/>
                <a:cs typeface="Arial" pitchFamily="34" charset="0"/>
              </a:rPr>
              <a:t>N.I. </a:t>
            </a:r>
            <a:r>
              <a:rPr lang="en-US" altLang="ru-RU" sz="300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Chkhalo</a:t>
            </a:r>
            <a:r>
              <a:rPr lang="en-US" altLang="ru-RU" sz="3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, et </a:t>
            </a:r>
            <a:r>
              <a:rPr lang="en-US" altLang="ru-RU" sz="3000" dirty="0">
                <a:solidFill>
                  <a:srgbClr val="002060"/>
                </a:solidFill>
                <a:latin typeface="+mn-lt"/>
                <a:cs typeface="Arial" pitchFamily="34" charset="0"/>
              </a:rPr>
              <a:t>al. // Prec. Engineering. 2017. V.48. 338-346.</a:t>
            </a:r>
          </a:p>
          <a:p>
            <a:pPr marL="514350" indent="-514350" defTabSz="3908425">
              <a:lnSpc>
                <a:spcPct val="120000"/>
              </a:lnSpc>
              <a:buAutoNum type="arabicPeriod"/>
            </a:pPr>
            <a:r>
              <a:rPr lang="en-US" sz="3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A. </a:t>
            </a:r>
            <a:r>
              <a:rPr lang="en-US" sz="300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Chernyshev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, et al. // Precision Engineering, 2021, V.69, P. 29-35</a:t>
            </a:r>
          </a:p>
          <a:p>
            <a:pPr marL="514350" indent="-514350" defTabSz="3908425">
              <a:lnSpc>
                <a:spcPct val="120000"/>
              </a:lnSpc>
              <a:buFontTx/>
              <a:buAutoNum type="arabicPeriod"/>
            </a:pPr>
            <a:r>
              <a:rPr lang="en-US" altLang="ru-RU" sz="3000" dirty="0">
                <a:solidFill>
                  <a:srgbClr val="002060"/>
                </a:solidFill>
                <a:cs typeface="Arial" pitchFamily="34" charset="0"/>
              </a:rPr>
              <a:t>A.A.</a:t>
            </a:r>
            <a:r>
              <a:rPr lang="ru-RU" altLang="ru-RU" sz="30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ru-RU" sz="3000" dirty="0" err="1">
                <a:solidFill>
                  <a:srgbClr val="002060"/>
                </a:solidFill>
                <a:cs typeface="Arial" pitchFamily="34" charset="0"/>
              </a:rPr>
              <a:t>Akhsakhalyan</a:t>
            </a:r>
            <a:r>
              <a:rPr lang="ru-RU" altLang="ru-RU" sz="30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en-US" altLang="ru-RU" sz="3000" dirty="0" smtClean="0">
                <a:solidFill>
                  <a:srgbClr val="002060"/>
                </a:solidFill>
                <a:cs typeface="Arial" pitchFamily="34" charset="0"/>
              </a:rPr>
              <a:t>et </a:t>
            </a:r>
            <a:r>
              <a:rPr lang="en-US" altLang="ru-RU" sz="3000" dirty="0">
                <a:solidFill>
                  <a:srgbClr val="002060"/>
                </a:solidFill>
                <a:cs typeface="Arial" pitchFamily="34" charset="0"/>
              </a:rPr>
              <a:t>al. // Prec. Engineering. 2021. V.72. 330-339.</a:t>
            </a:r>
            <a:endParaRPr lang="ru-RU" altLang="ru-RU" sz="3000" dirty="0">
              <a:solidFill>
                <a:srgbClr val="002060"/>
              </a:solidFill>
              <a:cs typeface="Arial" pitchFamily="34" charset="0"/>
            </a:endParaRPr>
          </a:p>
          <a:p>
            <a:pPr marL="514350" indent="-514350" defTabSz="3908425">
              <a:lnSpc>
                <a:spcPct val="120000"/>
              </a:lnSpc>
              <a:buAutoNum type="arabicPeriod"/>
            </a:pPr>
            <a:endParaRPr lang="ru-RU" sz="300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2237909" y="14948762"/>
            <a:ext cx="6677590" cy="4345458"/>
            <a:chOff x="1724025" y="14363700"/>
            <a:chExt cx="7476542" cy="4680000"/>
          </a:xfrm>
        </p:grpSpPr>
        <p:pic>
          <p:nvPicPr>
            <p:cNvPr id="48" name="Рисунок 2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03"/>
            <a:stretch/>
          </p:blipFill>
          <p:spPr bwMode="auto">
            <a:xfrm flipH="1">
              <a:off x="1724025" y="14363700"/>
              <a:ext cx="7476542" cy="46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3691487" y="16258840"/>
              <a:ext cx="431111" cy="563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+mn-lt"/>
                </a:rPr>
                <a:t>1</a:t>
              </a:r>
              <a:endParaRPr lang="ru-RU" b="1" dirty="0">
                <a:latin typeface="+mn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80688" y="16148393"/>
              <a:ext cx="431111" cy="563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latin typeface="+mn-lt"/>
                </a:rPr>
                <a:t>2</a:t>
              </a:r>
              <a:endParaRPr lang="ru-RU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471163" y="16500325"/>
              <a:ext cx="431111" cy="563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+mn-lt"/>
                </a:rPr>
                <a:t>4</a:t>
              </a:r>
              <a:endParaRPr lang="ru-RU" b="1" dirty="0">
                <a:latin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37142" y="15584525"/>
              <a:ext cx="431111" cy="563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latin typeface="+mn-lt"/>
                </a:rPr>
                <a:t>3</a:t>
              </a:r>
              <a:endParaRPr lang="ru-RU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745406" y="16562535"/>
              <a:ext cx="431111" cy="563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+mn-lt"/>
                </a:rPr>
                <a:t>5</a:t>
              </a:r>
              <a:endParaRPr lang="ru-RU" b="1" dirty="0">
                <a:latin typeface="+mn-lt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9681741" y="15050944"/>
            <a:ext cx="6121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Scheme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1.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+mn-lt"/>
              </a:rPr>
              <a:t>S</a:t>
            </a:r>
            <a:r>
              <a:rPr lang="en-US" sz="2800" i="1" dirty="0" smtClean="0">
                <a:solidFill>
                  <a:srgbClr val="002060"/>
                </a:solidFill>
                <a:latin typeface="+mn-lt"/>
              </a:rPr>
              <a:t>chematic </a:t>
            </a:r>
            <a:r>
              <a:rPr lang="en-US" sz="2800" i="1" dirty="0">
                <a:solidFill>
                  <a:srgbClr val="002060"/>
                </a:solidFill>
                <a:latin typeface="+mn-lt"/>
              </a:rPr>
              <a:t>diagram of the ion </a:t>
            </a:r>
            <a:r>
              <a:rPr lang="en-US" sz="2800" i="1" dirty="0" smtClean="0">
                <a:solidFill>
                  <a:srgbClr val="002060"/>
                </a:solidFill>
                <a:latin typeface="+mn-lt"/>
              </a:rPr>
              <a:t>beam etching </a:t>
            </a:r>
            <a:r>
              <a:rPr lang="en-US" sz="2800" i="1" dirty="0">
                <a:solidFill>
                  <a:srgbClr val="002060"/>
                </a:solidFill>
                <a:latin typeface="+mn-lt"/>
              </a:rPr>
              <a:t>machine for axisymmetric surface treatment</a:t>
            </a:r>
            <a:r>
              <a:rPr lang="ru-RU" sz="2800" i="1" dirty="0" smtClean="0">
                <a:solidFill>
                  <a:srgbClr val="002060"/>
                </a:solidFill>
                <a:latin typeface="+mn-lt"/>
              </a:rPr>
              <a:t>: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1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-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5-axis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goniometer; </a:t>
            </a:r>
            <a:endParaRPr lang="ru-RU" sz="28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2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sample; </a:t>
            </a:r>
            <a:endParaRPr lang="ru-RU" sz="28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3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-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figured diaphragm; </a:t>
            </a:r>
            <a:endParaRPr lang="ru-RU" sz="28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4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-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quasi-parallel ion beam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;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5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-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wide-aperture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ion source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KLAN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-163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M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083" t="36666" r="35000" b="13703"/>
          <a:stretch/>
        </p:blipFill>
        <p:spPr>
          <a:xfrm>
            <a:off x="5633131" y="25633522"/>
            <a:ext cx="2880000" cy="28800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363" t="36374" r="35049" b="13996"/>
          <a:stretch/>
        </p:blipFill>
        <p:spPr>
          <a:xfrm>
            <a:off x="9447359" y="25680963"/>
            <a:ext cx="2846043" cy="28800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083" t="35926" r="34583" b="12963"/>
          <a:stretch/>
        </p:blipFill>
        <p:spPr>
          <a:xfrm>
            <a:off x="2074059" y="25595883"/>
            <a:ext cx="2838263" cy="28800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7075036" y="15057706"/>
            <a:ext cx="61215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Scheme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2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en-US" sz="2800" i="1" dirty="0">
                <a:solidFill>
                  <a:srgbClr val="002060"/>
                </a:solidFill>
              </a:rPr>
              <a:t>Schematic diagram of the ion beam etching machine for </a:t>
            </a:r>
            <a:r>
              <a:rPr lang="en-US" sz="2800" i="1" dirty="0" smtClean="0">
                <a:solidFill>
                  <a:srgbClr val="002060"/>
                </a:solidFill>
              </a:rPr>
              <a:t>figuring</a:t>
            </a:r>
            <a:r>
              <a:rPr lang="ru-RU" sz="2800" i="1" dirty="0" smtClean="0">
                <a:solidFill>
                  <a:srgbClr val="002060"/>
                </a:solidFill>
              </a:rPr>
              <a:t>: </a:t>
            </a:r>
            <a:endParaRPr lang="ru-RU" sz="2800" i="1" dirty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1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- </a:t>
            </a:r>
            <a:r>
              <a:rPr lang="en-US" sz="2800" dirty="0">
                <a:solidFill>
                  <a:srgbClr val="002060"/>
                </a:solidFill>
              </a:rPr>
              <a:t>5-axis goniometer; 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2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- </a:t>
            </a:r>
            <a:r>
              <a:rPr lang="en-US" sz="2800" dirty="0" smtClean="0">
                <a:solidFill>
                  <a:srgbClr val="002060"/>
                </a:solidFill>
              </a:rPr>
              <a:t>sample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; </a:t>
            </a:r>
            <a:endParaRPr lang="ru-RU" sz="28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3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- focused ion beam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;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4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 small-sized ion source</a:t>
            </a:r>
            <a:endParaRPr lang="ru-RU" sz="2800" dirty="0">
              <a:latin typeface="+mn-lt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23527061" y="14570192"/>
            <a:ext cx="6869042" cy="4750247"/>
            <a:chOff x="16786427" y="14368620"/>
            <a:chExt cx="7070821" cy="4680000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4" t="11741" b="4782"/>
            <a:stretch/>
          </p:blipFill>
          <p:spPr bwMode="auto">
            <a:xfrm>
              <a:off x="16786427" y="14368620"/>
              <a:ext cx="7070821" cy="468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21726086" y="16241740"/>
              <a:ext cx="396353" cy="515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+mn-lt"/>
                </a:rPr>
                <a:t>1</a:t>
              </a:r>
              <a:endParaRPr lang="ru-RU" b="1" dirty="0">
                <a:latin typeface="+mn-l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811991" y="16300925"/>
              <a:ext cx="396353" cy="515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latin typeface="+mn-lt"/>
                </a:rPr>
                <a:t>2</a:t>
              </a:r>
              <a:endParaRPr lang="ru-RU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238208" y="16565560"/>
              <a:ext cx="396353" cy="515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3"/>
                  </a:solidFill>
                  <a:latin typeface="+mn-lt"/>
                </a:rPr>
                <a:t>3</a:t>
              </a:r>
              <a:endParaRPr lang="ru-RU" b="1" dirty="0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9594924" y="16640704"/>
              <a:ext cx="396353" cy="515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+mn-lt"/>
                </a:rPr>
                <a:t>4</a:t>
              </a:r>
              <a:endParaRPr lang="ru-RU" b="1" dirty="0">
                <a:latin typeface="+mn-lt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 bwMode="auto">
          <a:xfrm>
            <a:off x="17639287" y="29644046"/>
            <a:ext cx="6043200" cy="7532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3908425"/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Surface map before </a:t>
            </a:r>
            <a:r>
              <a:rPr lang="en-US" sz="2800" dirty="0" smtClean="0">
                <a:solidFill>
                  <a:srgbClr val="000000"/>
                </a:solidFill>
                <a:ea typeface="Calibri" panose="020F0502020204030204" pitchFamily="34" charset="0"/>
              </a:rPr>
              <a:t>IBF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3908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aseline="0" dirty="0" smtClean="0">
                <a:latin typeface="+mn-lt"/>
              </a:rPr>
              <a:t>PV</a:t>
            </a:r>
            <a:r>
              <a:rPr lang="en-US" sz="2800" dirty="0" smtClean="0">
                <a:latin typeface="+mn-lt"/>
              </a:rPr>
              <a:t> = </a:t>
            </a:r>
            <a:r>
              <a:rPr lang="ru-RU" sz="2800" dirty="0" smtClean="0">
                <a:latin typeface="+mn-lt"/>
              </a:rPr>
              <a:t>57.6 </a:t>
            </a:r>
            <a:r>
              <a:rPr lang="ru-RU" sz="2800" dirty="0" err="1" smtClean="0">
                <a:latin typeface="+mn-lt"/>
              </a:rPr>
              <a:t>нм</a:t>
            </a:r>
            <a:r>
              <a:rPr lang="en-US" sz="2800" dirty="0" smtClean="0">
                <a:latin typeface="+mn-lt"/>
              </a:rPr>
              <a:t>; RMS = </a:t>
            </a:r>
            <a:r>
              <a:rPr lang="ru-RU" sz="2800" dirty="0" smtClean="0">
                <a:latin typeface="+mn-lt"/>
              </a:rPr>
              <a:t>7.6 </a:t>
            </a:r>
            <a:r>
              <a:rPr lang="ru-RU" sz="2800" dirty="0" err="1" smtClean="0">
                <a:latin typeface="+mn-lt"/>
              </a:rPr>
              <a:t>нм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22217812" y="10393035"/>
                <a:ext cx="451764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i="1">
                          <a:latin typeface="Cambria Math" panose="02040503050406030204" pitchFamily="18" charset="0"/>
                        </a:rPr>
                        <m:t>𝑅𝑀𝑆</m:t>
                      </m:r>
                      <m:r>
                        <a:rPr lang="ru-RU" sz="5400" i="0">
                          <a:latin typeface="Cambria Math" panose="02040503050406030204" pitchFamily="18" charset="0"/>
                        </a:rPr>
                        <m:t> ≤ </m:t>
                      </m:r>
                      <m:f>
                        <m:fPr>
                          <m:type m:val="lin"/>
                          <m:ctrlPr>
                            <a:rPr lang="ru-RU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ru-RU" sz="5400" i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+mn-lt"/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7812" y="10393035"/>
                <a:ext cx="4517647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Прямоугольник 75"/>
          <p:cNvSpPr/>
          <p:nvPr/>
        </p:nvSpPr>
        <p:spPr>
          <a:xfrm>
            <a:off x="20012361" y="9129792"/>
            <a:ext cx="9372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The mirror surface shape accuracy must obey the </a:t>
            </a:r>
            <a:r>
              <a:rPr lang="en-US" sz="3200" dirty="0" err="1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Marechal</a:t>
            </a:r>
            <a:r>
              <a:rPr lang="en-US" sz="32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criterion following relationship</a:t>
            </a:r>
            <a:r>
              <a:rPr lang="ru-RU" sz="32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:</a:t>
            </a:r>
            <a:endParaRPr lang="ru-RU" sz="3200" dirty="0">
              <a:latin typeface="+mn-lt"/>
            </a:endParaRPr>
          </a:p>
        </p:txBody>
      </p:sp>
      <p:pic>
        <p:nvPicPr>
          <p:cNvPr id="77" name="Picture 44" descr="148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801950" y="9115276"/>
            <a:ext cx="2659456" cy="3431555"/>
          </a:xfrm>
          <a:prstGeom prst="rect">
            <a:avLst/>
          </a:prstGeom>
          <a:noFill/>
        </p:spPr>
      </p:pic>
      <p:pic>
        <p:nvPicPr>
          <p:cNvPr id="78" name="Picture 17" descr="нанолитограф 071"/>
          <p:cNvPicPr>
            <a:picLocks noChangeAspect="1" noChangeArrowheads="1"/>
          </p:cNvPicPr>
          <p:nvPr/>
        </p:nvPicPr>
        <p:blipFill>
          <a:blip r:embed="rId12" cstate="print">
            <a:lum bright="10000"/>
          </a:blip>
          <a:srcRect l="12169" r="5011"/>
          <a:stretch>
            <a:fillRect/>
          </a:stretch>
        </p:blipFill>
        <p:spPr bwMode="auto">
          <a:xfrm>
            <a:off x="7464126" y="9178465"/>
            <a:ext cx="1781999" cy="322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Box 79"/>
          <p:cNvSpPr txBox="1"/>
          <p:nvPr/>
        </p:nvSpPr>
        <p:spPr>
          <a:xfrm>
            <a:off x="4426702" y="9437001"/>
            <a:ext cx="29187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EUV</a:t>
            </a:r>
          </a:p>
          <a:p>
            <a:pPr algn="ctr"/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astronomy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l-GR" sz="2800" dirty="0" smtClean="0">
                <a:latin typeface="+mn-lt"/>
                <a:cs typeface="Times New Roman" panose="02020603050405020304" pitchFamily="18" charset="0"/>
              </a:rPr>
              <a:t>λ</a:t>
            </a: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 = </a:t>
            </a:r>
            <a:r>
              <a:rPr lang="ru-RU" sz="28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17,1 – 58,4 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nm</a:t>
            </a:r>
            <a:endParaRPr lang="ru-RU" sz="28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Required accuracy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+mn-lt"/>
                <a:cs typeface="Times New Roman" panose="02020603050405020304" pitchFamily="18" charset="0"/>
              </a:rPr>
              <a:t>RMS &lt; </a:t>
            </a: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.2 nm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487" y="24739478"/>
            <a:ext cx="6586201" cy="504000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4918823" y="9342605"/>
            <a:ext cx="25786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SXR</a:t>
            </a: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microscopy</a:t>
            </a:r>
            <a:endParaRPr lang="en-US" sz="2800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l-GR" sz="2800" dirty="0" smtClean="0">
                <a:latin typeface="+mn-lt"/>
                <a:cs typeface="Times New Roman" panose="02020603050405020304" pitchFamily="18" charset="0"/>
              </a:rPr>
              <a:t>λ</a:t>
            </a: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 = </a:t>
            </a:r>
            <a:r>
              <a:rPr lang="ru-RU" sz="28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3,14 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nm</a:t>
            </a:r>
            <a:endParaRPr lang="ru-RU" sz="28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cs typeface="Times New Roman" panose="02020603050405020304" pitchFamily="18" charset="0"/>
              </a:rPr>
              <a:t>Required accuracy 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RMS &lt; 0.2 nm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935030" y="9348261"/>
            <a:ext cx="3468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EUV           lithography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l-GR" sz="2800" dirty="0" smtClean="0">
                <a:latin typeface="+mn-lt"/>
                <a:cs typeface="Times New Roman" panose="02020603050405020304" pitchFamily="18" charset="0"/>
              </a:rPr>
              <a:t>λ</a:t>
            </a: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 = </a:t>
            </a:r>
            <a:r>
              <a:rPr lang="ru-RU" sz="28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11,2 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nm</a:t>
            </a:r>
            <a:endParaRPr lang="ru-RU" sz="28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cs typeface="Times New Roman" panose="02020603050405020304" pitchFamily="18" charset="0"/>
              </a:rPr>
              <a:t>Required </a:t>
            </a:r>
            <a:endParaRPr lang="en-US" sz="2800" dirty="0" smtClean="0"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cs typeface="Times New Roman" panose="02020603050405020304" pitchFamily="18" charset="0"/>
              </a:rPr>
              <a:t>accuracy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+mn-lt"/>
                <a:cs typeface="Times New Roman" panose="02020603050405020304" pitchFamily="18" charset="0"/>
              </a:rPr>
              <a:t>RMS &lt; </a:t>
            </a: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0.8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nm 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832" y="9178465"/>
            <a:ext cx="2420346" cy="3227128"/>
          </a:xfrm>
          <a:prstGeom prst="rect">
            <a:avLst/>
          </a:prstGeom>
        </p:spPr>
      </p:pic>
      <p:sp>
        <p:nvSpPr>
          <p:cNvPr id="83" name="Прямоугольник 82"/>
          <p:cNvSpPr/>
          <p:nvPr/>
        </p:nvSpPr>
        <p:spPr>
          <a:xfrm>
            <a:off x="20012361" y="11708344"/>
            <a:ext cx="9372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Optical surfaces with the required characteristics can be obtained using ion beam etching</a:t>
            </a:r>
            <a:endParaRPr lang="ru-RU" sz="3200" dirty="0">
              <a:latin typeface="+mn-lt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740329" y="28629902"/>
            <a:ext cx="33935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urface 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map before ion 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etching</a:t>
            </a:r>
          </a:p>
          <a:p>
            <a:pPr algn="ctr"/>
            <a:endParaRPr lang="ru-RU" sz="2800" dirty="0" smtClean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PV = </a:t>
            </a: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48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nm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RMS = </a:t>
            </a: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9.6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nm</a:t>
            </a:r>
            <a:endParaRPr lang="ru-RU" sz="2800" dirty="0">
              <a:latin typeface="+mn-lt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123180" y="28676286"/>
            <a:ext cx="39147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Axisymmetric part of the surface 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map</a:t>
            </a:r>
            <a:endParaRPr lang="ru-RU" sz="2800" dirty="0" smtClean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algn="ctr"/>
            <a:endParaRPr lang="en-US" sz="2800" dirty="0" smtClean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PV= 35 nm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RMS = </a:t>
            </a: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9.1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nm</a:t>
            </a:r>
            <a:endParaRPr lang="ru-RU" sz="2800" dirty="0">
              <a:latin typeface="+mn-lt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9036262" y="28682763"/>
            <a:ext cx="33192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Surface map </a:t>
            </a:r>
            <a:r>
              <a:rPr lang="en-US" sz="2800" dirty="0" smtClean="0">
                <a:solidFill>
                  <a:srgbClr val="000000"/>
                </a:solidFill>
                <a:ea typeface="Calibri" panose="020F0502020204030204" pitchFamily="34" charset="0"/>
              </a:rPr>
              <a:t>after 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ion etching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PV = </a:t>
            </a: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36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nm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RMS = </a:t>
            </a: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3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nm</a:t>
            </a:r>
            <a:endParaRPr lang="ru-RU" sz="2800" dirty="0">
              <a:latin typeface="+mn-lt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0" t="22892" r="31467" b="22773"/>
          <a:stretch/>
        </p:blipFill>
        <p:spPr>
          <a:xfrm>
            <a:off x="12876990" y="25595883"/>
            <a:ext cx="2702739" cy="2880000"/>
          </a:xfrm>
          <a:prstGeom prst="rect">
            <a:avLst/>
          </a:prstGeom>
        </p:spPr>
      </p:pic>
      <p:sp>
        <p:nvSpPr>
          <p:cNvPr id="88" name="Прямоугольник 87"/>
          <p:cNvSpPr/>
          <p:nvPr/>
        </p:nvSpPr>
        <p:spPr>
          <a:xfrm>
            <a:off x="12617588" y="28682763"/>
            <a:ext cx="3086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figured </a:t>
            </a:r>
            <a:r>
              <a:rPr lang="en-US" sz="2800" dirty="0" smtClean="0"/>
              <a:t>diaphragm</a:t>
            </a:r>
            <a:endParaRPr lang="ru-RU" sz="2800" dirty="0" smtClean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028" y="24699539"/>
            <a:ext cx="6586201" cy="5040000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 bwMode="auto">
          <a:xfrm>
            <a:off x="24259162" y="29669907"/>
            <a:ext cx="6452091" cy="7532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3908425"/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Surface map </a:t>
            </a:r>
            <a:r>
              <a:rPr lang="en-US" sz="2800" dirty="0" smtClean="0">
                <a:solidFill>
                  <a:srgbClr val="000000"/>
                </a:solidFill>
                <a:ea typeface="Calibri" panose="020F0502020204030204" pitchFamily="34" charset="0"/>
              </a:rPr>
              <a:t>after IBF</a:t>
            </a:r>
          </a:p>
          <a:p>
            <a:pPr defTabSz="3908425"/>
            <a:r>
              <a:rPr lang="en-US" sz="2800" dirty="0" smtClean="0">
                <a:latin typeface="+mn-lt"/>
              </a:rPr>
              <a:t>PV = </a:t>
            </a:r>
            <a:r>
              <a:rPr lang="ru-RU" sz="2800" dirty="0" smtClean="0">
                <a:latin typeface="+mn-lt"/>
              </a:rPr>
              <a:t>6.8 </a:t>
            </a:r>
            <a:r>
              <a:rPr lang="ru-RU" sz="2800" dirty="0" err="1" smtClean="0">
                <a:latin typeface="+mn-lt"/>
              </a:rPr>
              <a:t>нм</a:t>
            </a:r>
            <a:r>
              <a:rPr lang="en-US" sz="2800" dirty="0" smtClean="0">
                <a:latin typeface="+mn-lt"/>
              </a:rPr>
              <a:t>; RMS =</a:t>
            </a:r>
            <a:r>
              <a:rPr lang="ru-RU" sz="2800" dirty="0" smtClean="0">
                <a:latin typeface="+mn-lt"/>
              </a:rPr>
              <a:t> 0.72 </a:t>
            </a:r>
            <a:r>
              <a:rPr lang="ru-RU" sz="2800" dirty="0" err="1" smtClean="0">
                <a:latin typeface="+mn-lt"/>
              </a:rPr>
              <a:t>нм</a:t>
            </a:r>
            <a:r>
              <a:rPr lang="en-US" sz="2800" dirty="0" smtClean="0">
                <a:latin typeface="+mn-lt"/>
              </a:rPr>
              <a:t> </a:t>
            </a:r>
            <a:endParaRPr lang="ru-RU" sz="2800" baseline="0" dirty="0">
              <a:latin typeface="+mn-lt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514" y="33545105"/>
            <a:ext cx="5519999" cy="4140000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973" y="33394967"/>
            <a:ext cx="3119999" cy="2340000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177" y="35728771"/>
            <a:ext cx="3119999" cy="2340000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58" y="33481971"/>
            <a:ext cx="5520000" cy="414000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94" y="33434907"/>
            <a:ext cx="7279500" cy="414000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22"/>
          <a:srcRect l="48534" t="65251" r="44860" b="30479"/>
          <a:stretch/>
        </p:blipFill>
        <p:spPr>
          <a:xfrm>
            <a:off x="15735874" y="33682117"/>
            <a:ext cx="4766030" cy="1733102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23"/>
          <a:srcRect l="14842" t="35177" r="61055" b="50093"/>
          <a:stretch/>
        </p:blipFill>
        <p:spPr>
          <a:xfrm>
            <a:off x="15680488" y="35415219"/>
            <a:ext cx="4876801" cy="167640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2500727" y="38057636"/>
            <a:ext cx="28472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interferometer </a:t>
            </a:r>
            <a:endParaRPr lang="en-US" sz="3200" dirty="0" smtClean="0"/>
          </a:p>
          <a:p>
            <a:r>
              <a:rPr lang="en-US" sz="3200" dirty="0" err="1" smtClean="0">
                <a:latin typeface="+mn-lt"/>
              </a:rPr>
              <a:t>Zygo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verifire</a:t>
            </a:r>
            <a:r>
              <a:rPr lang="en-US" sz="3200" dirty="0">
                <a:latin typeface="+mn-lt"/>
              </a:rPr>
              <a:t> 4</a:t>
            </a:r>
            <a:endParaRPr lang="ru-RU" sz="3200" dirty="0">
              <a:latin typeface="+mn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000880" y="38082142"/>
            <a:ext cx="71497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Compact high-aperture interferometer </a:t>
            </a:r>
            <a:endParaRPr lang="en-US" sz="3200" dirty="0" smtClean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with </a:t>
            </a:r>
            <a:r>
              <a:rPr lang="en-US" sz="3200" dirty="0">
                <a:latin typeface="+mn-lt"/>
              </a:rPr>
              <a:t>a diffractive reference </a:t>
            </a:r>
            <a:r>
              <a:rPr lang="en-US" sz="3200" dirty="0" smtClean="0">
                <a:latin typeface="+mn-lt"/>
              </a:rPr>
              <a:t>wave</a:t>
            </a:r>
            <a:r>
              <a:rPr lang="en-US" sz="3200" baseline="30000" dirty="0"/>
              <a:t> </a:t>
            </a:r>
            <a:r>
              <a:rPr lang="en-US" sz="3200" baseline="30000" dirty="0" smtClean="0"/>
              <a:t>[3]</a:t>
            </a:r>
            <a:endParaRPr lang="ru-RU" sz="3200" dirty="0">
              <a:latin typeface="+mn-lt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0" y="-638636"/>
            <a:ext cx="184731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n-lt"/>
            </a:endParaRPr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551183"/>
              </p:ext>
            </p:extLst>
          </p:nvPr>
        </p:nvGraphicFramePr>
        <p:xfrm>
          <a:off x="8818460" y="19522698"/>
          <a:ext cx="6406920" cy="4487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Graph" r:id="rId24" imgW="4276800" imgH="3024000" progId="Origin50.Graph">
                  <p:embed/>
                </p:oleObj>
              </mc:Choice>
              <mc:Fallback>
                <p:oleObj name="Graph" r:id="rId24" imgW="4276800" imgH="302400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8460" y="19522698"/>
                        <a:ext cx="6406920" cy="4487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Прямоугольник 101"/>
          <p:cNvSpPr/>
          <p:nvPr/>
        </p:nvSpPr>
        <p:spPr>
          <a:xfrm>
            <a:off x="8318248" y="23931710"/>
            <a:ext cx="7156794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latin typeface="+mn-lt"/>
                <a:ea typeface="Calibri" panose="020F0502020204030204" pitchFamily="34" charset="0"/>
              </a:rPr>
              <a:t>Ion current distribution along the radius of the aperture of the KLAN-163M source</a:t>
            </a:r>
            <a:r>
              <a:rPr lang="ru-RU" sz="2400" dirty="0" smtClean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Gas</a:t>
            </a:r>
            <a:r>
              <a:rPr lang="ru-RU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- </a:t>
            </a:r>
            <a:r>
              <a:rPr lang="ru-RU" sz="2400" dirty="0" err="1" smtClean="0">
                <a:latin typeface="+mn-lt"/>
                <a:ea typeface="Calibri" panose="020F0502020204030204" pitchFamily="34" charset="0"/>
              </a:rPr>
              <a:t>Ar</a:t>
            </a:r>
            <a:r>
              <a:rPr lang="ru-RU" sz="2400" dirty="0">
                <a:latin typeface="+mn-lt"/>
                <a:ea typeface="Calibri" panose="020F0502020204030204" pitchFamily="34" charset="0"/>
              </a:rPr>
              <a:t>, </a:t>
            </a:r>
            <a:r>
              <a:rPr lang="ru-RU" sz="2400" dirty="0" err="1">
                <a:latin typeface="+mn-lt"/>
                <a:ea typeface="Calibri" panose="020F0502020204030204" pitchFamily="34" charset="0"/>
              </a:rPr>
              <a:t>I</a:t>
            </a:r>
            <a:r>
              <a:rPr lang="ru-RU" sz="2400" baseline="-25000" dirty="0" err="1">
                <a:latin typeface="+mn-lt"/>
                <a:ea typeface="Calibri" panose="020F0502020204030204" pitchFamily="34" charset="0"/>
              </a:rPr>
              <a:t>ion</a:t>
            </a:r>
            <a:r>
              <a:rPr lang="ru-RU" sz="2400" dirty="0">
                <a:latin typeface="+mn-lt"/>
                <a:ea typeface="Calibri" panose="020F0502020204030204" pitchFamily="34" charset="0"/>
              </a:rPr>
              <a:t>=100 </a:t>
            </a:r>
            <a:r>
              <a:rPr lang="ru-RU" sz="2400" dirty="0" err="1">
                <a:latin typeface="+mn-lt"/>
                <a:ea typeface="Calibri" panose="020F0502020204030204" pitchFamily="34" charset="0"/>
              </a:rPr>
              <a:t>mA</a:t>
            </a:r>
            <a:r>
              <a:rPr lang="ru-RU" sz="2400" dirty="0">
                <a:latin typeface="+mn-lt"/>
                <a:ea typeface="Calibri" panose="020F0502020204030204" pitchFamily="34" charset="0"/>
              </a:rPr>
              <a:t>.</a:t>
            </a:r>
            <a:endParaRPr lang="ru-RU" sz="24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971010" y="20461556"/>
            <a:ext cx="37005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adiofrequency </a:t>
            </a:r>
            <a:r>
              <a:rPr 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ion source 13.56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Aperture </a:t>
            </a:r>
            <a:r>
              <a:rPr 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ru-RU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150</a:t>
            </a:r>
            <a:r>
              <a:rPr 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mm</a:t>
            </a:r>
            <a:r>
              <a:rPr lang="ru-RU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Ion current (max) 400 mA</a:t>
            </a:r>
            <a:r>
              <a:rPr lang="ru-RU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Material removal rate (max)</a:t>
            </a:r>
            <a:r>
              <a:rPr lang="ru-RU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mkm</a:t>
            </a:r>
            <a:r>
              <a:rPr lang="ru-RU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 throughout the aperture</a:t>
            </a:r>
            <a:endParaRPr lang="en-US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+mn-lt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94" y="20322457"/>
            <a:ext cx="2430000" cy="3240000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1686592" y="23901046"/>
            <a:ext cx="337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Ion source </a:t>
            </a:r>
          </a:p>
          <a:p>
            <a:pPr algn="ctr"/>
            <a:r>
              <a:rPr lang="en-US" sz="2800" dirty="0" smtClean="0">
                <a:latin typeface="+mn-lt"/>
              </a:rPr>
              <a:t>KLAN</a:t>
            </a:r>
            <a:r>
              <a:rPr lang="ru-RU" sz="2800" dirty="0" smtClean="0">
                <a:latin typeface="+mn-lt"/>
              </a:rPr>
              <a:t> -163 М</a:t>
            </a:r>
            <a:endParaRPr lang="ru-RU" sz="2800" dirty="0">
              <a:latin typeface="+mn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0283389" y="19757229"/>
            <a:ext cx="42860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Ion source with cold hollow cathode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Aperture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ru-RU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mm,</a:t>
            </a:r>
            <a:endParaRPr lang="ru-RU" sz="28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Ion current density (max) </a:t>
            </a:r>
            <a:r>
              <a:rPr lang="ru-RU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95 </a:t>
            </a:r>
            <a:r>
              <a:rPr 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ru-RU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/с</a:t>
            </a:r>
            <a:r>
              <a:rPr 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800" baseline="30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800" baseline="300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Material removal rate (max)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mkm</a:t>
            </a:r>
            <a:r>
              <a:rPr 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/min,</a:t>
            </a:r>
            <a:endParaRPr lang="ru-RU" sz="28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Half-height width d ≈ </a:t>
            </a:r>
            <a:r>
              <a:rPr lang="ru-RU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mm</a:t>
            </a:r>
            <a:endParaRPr lang="ru-RU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" b="10098"/>
          <a:stretch/>
        </p:blipFill>
        <p:spPr>
          <a:xfrm>
            <a:off x="17344889" y="20336733"/>
            <a:ext cx="2802371" cy="3240000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17235389" y="23805193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Ion source </a:t>
            </a:r>
          </a:p>
          <a:p>
            <a:pPr algn="ctr"/>
            <a:r>
              <a:rPr lang="en-US" sz="2800" dirty="0" smtClean="0"/>
              <a:t>KLAN</a:t>
            </a:r>
            <a:r>
              <a:rPr lang="ru-RU" sz="2800" dirty="0" smtClean="0"/>
              <a:t> -12 М</a:t>
            </a:r>
            <a:endParaRPr lang="ru-RU" sz="2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0910512" y="38061798"/>
            <a:ext cx="6385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atomic force microscope </a:t>
            </a:r>
            <a:r>
              <a:rPr lang="ru-RU" sz="3200" dirty="0" smtClean="0">
                <a:latin typeface="+mn-lt"/>
              </a:rPr>
              <a:t>(</a:t>
            </a:r>
            <a:r>
              <a:rPr lang="en-US" sz="3200" dirty="0" smtClean="0">
                <a:latin typeface="+mn-lt"/>
              </a:rPr>
              <a:t>AFM</a:t>
            </a:r>
            <a:r>
              <a:rPr lang="ru-RU" sz="3200" dirty="0" smtClean="0">
                <a:latin typeface="+mn-lt"/>
              </a:rPr>
              <a:t>)</a:t>
            </a:r>
            <a:endParaRPr lang="ru-RU" sz="3200" dirty="0">
              <a:latin typeface="+mn-lt"/>
            </a:endParaRP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341" y="19314711"/>
            <a:ext cx="5790039" cy="4430748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23804084" y="23550824"/>
            <a:ext cx="7156794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</a:rPr>
              <a:t>Ion current distribution along the radius of the aperture of the </a:t>
            </a:r>
            <a:r>
              <a:rPr lang="en-US" sz="2400" dirty="0" smtClean="0">
                <a:ea typeface="Calibri" panose="020F0502020204030204" pitchFamily="34" charset="0"/>
              </a:rPr>
              <a:t>KLAN-12M source</a:t>
            </a:r>
            <a:r>
              <a:rPr lang="ru-RU" sz="2400" dirty="0" smtClean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400" dirty="0">
                <a:ea typeface="Calibri" panose="020F0502020204030204" pitchFamily="34" charset="0"/>
              </a:rPr>
              <a:t>Gas</a:t>
            </a:r>
            <a:r>
              <a:rPr lang="ru-RU" sz="2400" dirty="0"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- </a:t>
            </a:r>
            <a:r>
              <a:rPr lang="ru-RU" sz="2400" dirty="0" err="1">
                <a:ea typeface="Calibri" panose="020F0502020204030204" pitchFamily="34" charset="0"/>
              </a:rPr>
              <a:t>Ar</a:t>
            </a:r>
            <a:r>
              <a:rPr lang="ru-RU" sz="2400" dirty="0" smtClean="0">
                <a:latin typeface="+mn-lt"/>
                <a:ea typeface="Calibri" panose="020F0502020204030204" pitchFamily="34" charset="0"/>
              </a:rPr>
              <a:t>, </a:t>
            </a:r>
            <a:endParaRPr lang="en-US" sz="2400" dirty="0" smtClean="0"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latin typeface="+mn-lt"/>
                <a:ea typeface="Calibri" panose="020F0502020204030204" pitchFamily="34" charset="0"/>
              </a:rPr>
              <a:t>I</a:t>
            </a:r>
            <a:r>
              <a:rPr lang="ru-RU" sz="2400" baseline="-25000" dirty="0" err="1" smtClean="0">
                <a:latin typeface="+mn-lt"/>
                <a:ea typeface="Calibri" panose="020F0502020204030204" pitchFamily="34" charset="0"/>
              </a:rPr>
              <a:t>ion</a:t>
            </a:r>
            <a:r>
              <a:rPr lang="ru-RU" sz="2400" dirty="0" smtClean="0">
                <a:latin typeface="+mn-lt"/>
                <a:ea typeface="Calibri" panose="020F0502020204030204" pitchFamily="34" charset="0"/>
              </a:rPr>
              <a:t>=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0,3</a:t>
            </a:r>
            <a:r>
              <a:rPr lang="ru-RU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+mn-lt"/>
                <a:ea typeface="Calibri" panose="020F0502020204030204" pitchFamily="34" charset="0"/>
              </a:rPr>
              <a:t>mA</a:t>
            </a:r>
            <a:r>
              <a:rPr lang="ru-RU" sz="2400" dirty="0">
                <a:latin typeface="+mn-lt"/>
                <a:ea typeface="Calibri" panose="020F0502020204030204" pitchFamily="34" charset="0"/>
              </a:rPr>
              <a:t>.</a:t>
            </a:r>
            <a:endParaRPr lang="ru-RU" sz="24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5895958" y="38107964"/>
            <a:ext cx="3762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n-lt"/>
              </a:rPr>
              <a:t>interferogram</a:t>
            </a:r>
            <a:r>
              <a:rPr lang="en-US" sz="3200" dirty="0">
                <a:latin typeface="+mn-lt"/>
              </a:rPr>
              <a:t> and surface map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16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908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908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15064</TotalTime>
  <Words>534</Words>
  <Application>Microsoft Office PowerPoint</Application>
  <PresentationFormat>Произвольный</PresentationFormat>
  <Paragraphs>97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Cambria Math</vt:lpstr>
      <vt:lpstr>Symbol</vt:lpstr>
      <vt:lpstr>Times New Roman</vt:lpstr>
      <vt:lpstr>Wingdings</vt:lpstr>
      <vt:lpstr>Оформление по умолчанию</vt:lpstr>
      <vt:lpstr>Graph</vt:lpstr>
      <vt:lpstr>Презентация PowerPoint</vt:lpstr>
    </vt:vector>
  </TitlesOfParts>
  <Company>IPM 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Alexey E Pestov</dc:creator>
  <cp:lastModifiedBy>507</cp:lastModifiedBy>
  <cp:revision>514</cp:revision>
  <dcterms:created xsi:type="dcterms:W3CDTF">2007-03-06T16:54:19Z</dcterms:created>
  <dcterms:modified xsi:type="dcterms:W3CDTF">2023-08-21T07:03:46Z</dcterms:modified>
</cp:coreProperties>
</file>