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8" r:id="rId1"/>
  </p:sldMasterIdLst>
  <p:notesMasterIdLst>
    <p:notesMasterId r:id="rId19"/>
  </p:notesMasterIdLst>
  <p:handoutMasterIdLst>
    <p:handoutMasterId r:id="rId20"/>
  </p:handoutMasterIdLst>
  <p:sldIdLst>
    <p:sldId id="489" r:id="rId2"/>
    <p:sldId id="520" r:id="rId3"/>
    <p:sldId id="521" r:id="rId4"/>
    <p:sldId id="491" r:id="rId5"/>
    <p:sldId id="494" r:id="rId6"/>
    <p:sldId id="495" r:id="rId7"/>
    <p:sldId id="524" r:id="rId8"/>
    <p:sldId id="525" r:id="rId9"/>
    <p:sldId id="526" r:id="rId10"/>
    <p:sldId id="527" r:id="rId11"/>
    <p:sldId id="528" r:id="rId12"/>
    <p:sldId id="529" r:id="rId13"/>
    <p:sldId id="523" r:id="rId14"/>
    <p:sldId id="511" r:id="rId15"/>
    <p:sldId id="530" r:id="rId16"/>
    <p:sldId id="513" r:id="rId17"/>
    <p:sldId id="505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ёнка" initials="А" lastIdx="8" clrIdx="0"/>
  <p:cmAuthor id="2" name="ProfeSsor" initials="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0" autoAdjust="0"/>
    <p:restoredTop sz="95332" autoAdjust="0"/>
  </p:normalViewPr>
  <p:slideViewPr>
    <p:cSldViewPr>
      <p:cViewPr varScale="1">
        <p:scale>
          <a:sx n="69" d="100"/>
          <a:sy n="69" d="100"/>
        </p:scale>
        <p:origin x="67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commentAuthors" Target="commentAuthor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46EA952C-AE44-4BC4-A8F2-6F9FCCD66E7C}" type="datetimeFigureOut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EBFD42FB-3030-4B66-8B6A-5592E70B3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43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B1CA1E7B-5F9F-407C-8088-D4B151182E65}" type="datetimeFigureOut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52674B8D-774F-48CE-917E-5AF13DA4C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37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EA758-1E13-427B-90C7-9E297A937C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7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6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48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4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9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71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4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1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4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0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8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7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6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EA758-1E13-427B-90C7-9E297A937C7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0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EEEC-5FEA-4900-A064-ECADA8A04DA1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DF26-A7B2-43E0-9947-15BDACE80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3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2175-DFD9-46BC-8569-26FFD27B34CE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63BA-20DE-441D-8ABE-56161AC1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0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D981-E9ED-4F94-B80F-591C0E93710D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AFFB-CD5B-4B47-81F9-B2C094559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9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C48E-E236-49E4-92FF-6D9889EE3162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3B47-B890-46C7-9EA5-C762BAFCA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9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86BA-FB35-460E-8DEE-D8FA0AB66698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8D90-543E-4B9D-8DA4-F440738CE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2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E011D-4971-4C0F-8F63-3ACD80198AA1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AFA9-7C9B-465A-A8E0-10C3ACF96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8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0834-1CF3-4696-8F1E-A82736158537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C6B8-075B-45EF-B03F-C949A1BC9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7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ECDB-DE18-46BA-A2CF-0C47BBAE7C93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D26A-FE00-437F-8FCD-6E03EFAE3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FFB3-83C6-4F74-8300-958A8ED8183A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F8B0-57E8-4564-9E66-2BDF7580E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9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4D8E-B84E-4070-845A-737AD41446FC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852B-83B3-43CF-A30C-59C3D2D85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7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9BE8-6837-49F6-8D8D-49E0486ECCA7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11C4-CF63-4786-AA55-B0E00227C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3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DBC8D8-7A60-426E-9C28-B32710F15879}" type="datetime1">
              <a:rPr lang="ru-RU"/>
              <a:pPr>
                <a:defRPr/>
              </a:pPr>
              <a:t>25.08.2021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71B7B4-B257-450F-A4AC-DA95077B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6644" y="2348930"/>
            <a:ext cx="9144001" cy="2376214"/>
          </a:xfrm>
        </p:spPr>
        <p:txBody>
          <a:bodyPr/>
          <a:lstStyle/>
          <a:p>
            <a:pPr eaLnBrk="1" hangingPunct="1"/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Plasma-assisted chemical vapor deposition of </a:t>
            </a:r>
            <a:r>
              <a:rPr lang="en-US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altLang="ru-RU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coatings. Surface modification of VT6 titanium alloy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78923"/>
              </p:ext>
            </p:extLst>
          </p:nvPr>
        </p:nvGraphicFramePr>
        <p:xfrm>
          <a:off x="323528" y="4984736"/>
          <a:ext cx="8496944" cy="182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885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Times New Roman" pitchFamily="18" charset="0"/>
                          <a:cs typeface="Times New Roman" pitchFamily="18" charset="0"/>
                        </a:rPr>
                        <a:t>A.S. Grenadyorov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А.А. 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Solovyev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 K.V. Oskomov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V.A.</a:t>
                      </a:r>
                      <a:r>
                        <a:rPr lang="en-US" sz="1600" b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Semenov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, S.V. Rabotkin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br>
                        <a:rPr lang="en-US" sz="1600" b="0" u="none" baseline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M.O. Zhulkov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 A.M. Chernyavskiy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 D.A. Sirota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N.A. Karmadonova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 V.V. Malashchenko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b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L.S. Litvinova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O.G. Khaziakhmatova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 N.D. Gazatova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="0" u="none" dirty="0">
                          <a:latin typeface="Times New Roman" pitchFamily="18" charset="0"/>
                          <a:cs typeface="Times New Roman" pitchFamily="18" charset="0"/>
                        </a:rPr>
                        <a:t>, I.A. Khlusov</a:t>
                      </a:r>
                      <a:r>
                        <a:rPr lang="en-US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en-US" sz="16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680" marB="456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822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Institute of High Current Electronics SB RAS, Tomsk; </a:t>
                      </a:r>
                      <a:r>
                        <a:rPr lang="en-US" sz="140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Meshalkin National Medical Research Center, Novosibirsk; </a:t>
                      </a:r>
                      <a:r>
                        <a:rPr lang="en-US" sz="14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Immanuel Kant Baltic Federal University, Kaliningrad; </a:t>
                      </a:r>
                      <a:r>
                        <a:rPr lang="en-US" sz="1400" baseline="30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Siberian State Medical University, Tomsk.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Tomsk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680" marB="456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6645" y="1675228"/>
            <a:ext cx="9127356" cy="117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ISI–2021</a:t>
            </a:r>
          </a:p>
          <a:p>
            <a:pPr eaLnBrk="1" hangingPunct="1"/>
            <a:r>
              <a:rPr lang="en-US" alt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XXV International Conference</a:t>
            </a:r>
          </a:p>
          <a:p>
            <a:pPr eaLnBrk="1" hangingPunct="1"/>
            <a:r>
              <a:rPr lang="en-US" alt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Ion-Surface Interactions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/>
          <a:stretch/>
        </p:blipFill>
        <p:spPr>
          <a:xfrm>
            <a:off x="0" y="-27384"/>
            <a:ext cx="9144000" cy="16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4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06474" y="168310"/>
              <a:ext cx="8758014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of Mechanical and </a:t>
              </a:r>
              <a:r>
                <a:rPr lang="en-US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Tribological</a:t>
              </a: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Tests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605322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deposition of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20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 improves the mechanical properties, reduces the coefficient of friction and the wear rate.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6002138"/>
            <a:ext cx="7704856" cy="7555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08803"/>
              </p:ext>
            </p:extLst>
          </p:nvPr>
        </p:nvGraphicFramePr>
        <p:xfrm>
          <a:off x="107503" y="1209768"/>
          <a:ext cx="8928994" cy="164316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967406">
                  <a:extLst>
                    <a:ext uri="{9D8B030D-6E8A-4147-A177-3AD203B41FA5}">
                      <a16:colId xmlns:a16="http://schemas.microsoft.com/office/drawing/2014/main" val="775630442"/>
                    </a:ext>
                  </a:extLst>
                </a:gridCol>
                <a:gridCol w="1085976">
                  <a:extLst>
                    <a:ext uri="{9D8B030D-6E8A-4147-A177-3AD203B41FA5}">
                      <a16:colId xmlns:a16="http://schemas.microsoft.com/office/drawing/2014/main" val="2858339309"/>
                    </a:ext>
                  </a:extLst>
                </a:gridCol>
                <a:gridCol w="1260471">
                  <a:extLst>
                    <a:ext uri="{9D8B030D-6E8A-4147-A177-3AD203B41FA5}">
                      <a16:colId xmlns:a16="http://schemas.microsoft.com/office/drawing/2014/main" val="4270360548"/>
                    </a:ext>
                  </a:extLst>
                </a:gridCol>
                <a:gridCol w="1540026">
                  <a:extLst>
                    <a:ext uri="{9D8B030D-6E8A-4147-A177-3AD203B41FA5}">
                      <a16:colId xmlns:a16="http://schemas.microsoft.com/office/drawing/2014/main" val="1680097177"/>
                    </a:ext>
                  </a:extLst>
                </a:gridCol>
                <a:gridCol w="1260471">
                  <a:extLst>
                    <a:ext uri="{9D8B030D-6E8A-4147-A177-3AD203B41FA5}">
                      <a16:colId xmlns:a16="http://schemas.microsoft.com/office/drawing/2014/main" val="1591254697"/>
                    </a:ext>
                  </a:extLst>
                </a:gridCol>
                <a:gridCol w="1814644">
                  <a:extLst>
                    <a:ext uri="{9D8B030D-6E8A-4147-A177-3AD203B41FA5}">
                      <a16:colId xmlns:a16="http://schemas.microsoft.com/office/drawing/2014/main" val="95686044"/>
                    </a:ext>
                  </a:extLst>
                </a:gridCol>
              </a:tblGrid>
              <a:tr h="43412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Substrate groups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(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H/E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(MPa)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(mm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N·m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44445807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Ti-6Al-4V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3±0.1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0.03±0.01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3±0.8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0.63±0.05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6.5·10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±2.5·10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366927127"/>
                  </a:ext>
                </a:extLst>
              </a:tr>
              <a:tr h="777000"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Ti-6Al-4V</a:t>
                      </a:r>
                    </a:p>
                    <a:p>
                      <a:pPr marL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a-C:H:SiO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6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16±0.2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0.13±0.01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258±6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±0.0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4.1×10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±5.9×10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4291901525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23527" y="2924944"/>
            <a:ext cx="482453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just"/>
            <a:r>
              <a:rPr lang="en-US" altLang="ru-RU" sz="14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Notation: 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– hardness, H/E – plasticity index, </a:t>
            </a:r>
            <a:b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ru-RU" sz="1400" b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/E</a:t>
            </a:r>
            <a:r>
              <a:rPr lang="en-US" altLang="ru-RU" sz="1400" b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resistance to plastic deformation</a:t>
            </a:r>
            <a:r>
              <a:rPr kumimoji="0" lang="en-US" alt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µ – coefficient friction, </a:t>
            </a:r>
            <a:br>
              <a:rPr kumimoji="0" lang="en-US" alt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W – wear rate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films thickness was 1.5 microns.</a:t>
            </a:r>
            <a:endParaRPr kumimoji="0" lang="en-US" altLang="ru-RU" sz="1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en-US" altLang="ru-RU" sz="1400" b="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altLang="ru-RU" sz="14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test: 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Oliver and Pharr method at load 20 </a:t>
            </a:r>
            <a:r>
              <a:rPr lang="en-US" altLang="ru-RU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Each specimen was indented 20 times, and the obtained results were averaged.</a:t>
            </a:r>
          </a:p>
          <a:p>
            <a:pPr lvl="0" algn="just"/>
            <a:br>
              <a:rPr kumimoji="0" lang="en-US" altLang="ru-RU" sz="1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Tribological</a:t>
            </a:r>
            <a:r>
              <a:rPr lang="en-US" altLang="ru-RU" sz="14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(ball-on-disk configuration):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mm/s sliding speed, ZrO</a:t>
            </a:r>
            <a:r>
              <a:rPr lang="en-US" altLang="ru-RU" sz="1400" b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ball of diameter 6 mm used as a counter body, </a:t>
            </a:r>
            <a:b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 mm wear scar, 3 N indentation load resulting in a maximum </a:t>
            </a:r>
            <a:r>
              <a:rPr lang="en-US" altLang="ru-RU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Hertzian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contact pressure of 0.8 </a:t>
            </a:r>
            <a:r>
              <a:rPr lang="en-US" altLang="ru-RU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</a:p>
          <a:p>
            <a:pPr lvl="0" algn="just"/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 sliding distance. </a:t>
            </a:r>
            <a:endParaRPr kumimoji="0" lang="en-US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3527" y="764704"/>
            <a:ext cx="84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just"/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3. Mechanical and </a:t>
            </a:r>
            <a:r>
              <a:rPr lang="en-US" alt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tribological</a:t>
            </a:r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properties of </a:t>
            </a:r>
            <a:r>
              <a:rPr lang="en-US" alt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a-C:H:SiO</a:t>
            </a:r>
            <a:r>
              <a:rPr lang="en-US" altLang="ru-RU" sz="16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films (P</a:t>
            </a:r>
            <a:r>
              <a:rPr lang="en-US" altLang="ru-RU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=300 W,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Bias -130 V</a:t>
            </a:r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ru-RU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0" r="17599" b="25379"/>
          <a:stretch/>
        </p:blipFill>
        <p:spPr>
          <a:xfrm>
            <a:off x="7183410" y="3179669"/>
            <a:ext cx="1853086" cy="2481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r="12401" b="26628"/>
          <a:stretch/>
        </p:blipFill>
        <p:spPr>
          <a:xfrm>
            <a:off x="5197169" y="3179669"/>
            <a:ext cx="1945742" cy="24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5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06474" y="168310"/>
              <a:ext cx="8758014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of Corrosion Tests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05322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deposition of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20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 gives the surface anti-corrosion properties.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6002139"/>
            <a:ext cx="8280920" cy="5952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18783"/>
              </p:ext>
            </p:extLst>
          </p:nvPr>
        </p:nvGraphicFramePr>
        <p:xfrm>
          <a:off x="359532" y="1306448"/>
          <a:ext cx="8496945" cy="262660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val="775630442"/>
                    </a:ext>
                  </a:extLst>
                </a:gridCol>
                <a:gridCol w="1877274">
                  <a:extLst>
                    <a:ext uri="{9D8B030D-6E8A-4147-A177-3AD203B41FA5}">
                      <a16:colId xmlns:a16="http://schemas.microsoft.com/office/drawing/2014/main" val="2858339309"/>
                    </a:ext>
                  </a:extLst>
                </a:gridCol>
                <a:gridCol w="1939150">
                  <a:extLst>
                    <a:ext uri="{9D8B030D-6E8A-4147-A177-3AD203B41FA5}">
                      <a16:colId xmlns:a16="http://schemas.microsoft.com/office/drawing/2014/main" val="427036054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68009717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Substrate groups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(mA/cm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(mm/year)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44445807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0.5M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 at 22±2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854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Ti-6Al-4V (T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366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Ti-6Al-4V+a-C:H:SiO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15·10</a:t>
                      </a:r>
                      <a:r>
                        <a:rPr lang="en-US" sz="160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55369677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PBS 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solution at 37±3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15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Ti-6Al-4V (T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3·10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6·10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4232754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Ti-6Al-4V+a-C:H:SiO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5·10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3248934860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5184" y="3899209"/>
            <a:ext cx="8424937" cy="17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altLang="ru-RU" sz="14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Notation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ru-RU" sz="1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en-US" altLang="ru-RU" sz="1400" b="0" i="1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corrosion current density, 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corrosion rate, </a:t>
            </a:r>
            <a:r>
              <a:rPr lang="en-US" altLang="ru-RU" sz="1400" b="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ru-RU" sz="1400" b="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ru-RU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corrosion potential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altLang="ru-RU" sz="1400" b="0" dirty="0">
              <a:latin typeface="Arial" panose="020B0604020202020204" pitchFamily="34" charset="0"/>
            </a:endParaRPr>
          </a:p>
          <a:p>
            <a:pPr lvl="0" algn="just"/>
            <a:r>
              <a:rPr lang="en-US" altLang="ru-RU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Corrosion tests: 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three-electrode measuring setup with P-45X </a:t>
            </a:r>
            <a:r>
              <a:rPr lang="en-US" alt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potentiostat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galvanostat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(Electrochemical Instruments, Russia); a 0.5 M </a:t>
            </a:r>
            <a:r>
              <a:rPr lang="en-US" alt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at 22±2°C and a phosphate-buffered saline (8 g </a:t>
            </a:r>
            <a:r>
              <a:rPr lang="en-US" alt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0.2 g </a:t>
            </a:r>
            <a:r>
              <a:rPr lang="en-US" alt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1.44 g Na</a:t>
            </a:r>
            <a:r>
              <a:rPr lang="en-US" altLang="ru-RU" sz="14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US" altLang="ru-RU" sz="14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0.24 g KH</a:t>
            </a:r>
            <a:r>
              <a:rPr lang="en-US" altLang="ru-RU" sz="14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ru-RU" sz="14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 37±3°C were used as an electrolyte.</a:t>
            </a:r>
          </a:p>
          <a:p>
            <a:pPr algn="just"/>
            <a:endParaRPr lang="en-US" sz="1400" b="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ASTM, G102-89(2004), Standard Practice for Calculation of Corrosion Rates and Related Information From Electrochemical Measurements, ASTM International, West Con-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shohocken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PA, 2004.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23528" y="908720"/>
            <a:ext cx="84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just"/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4. The results of corrosion tests of obtained samples</a:t>
            </a:r>
            <a:endParaRPr kumimoji="0" lang="en-US" altLang="ru-RU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1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06474" y="168310"/>
              <a:ext cx="8758014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of cytotoxicity of the obtained samples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05533"/>
              </p:ext>
            </p:extLst>
          </p:nvPr>
        </p:nvGraphicFramePr>
        <p:xfrm>
          <a:off x="457200" y="1412776"/>
          <a:ext cx="8435279" cy="2736304"/>
        </p:xfrm>
        <a:graphic>
          <a:graphicData uri="http://schemas.openxmlformats.org/drawingml/2006/table">
            <a:tbl>
              <a:tblPr firstRow="1" firstCol="1" bandRow="1"/>
              <a:tblGrid>
                <a:gridCol w="4186808">
                  <a:extLst>
                    <a:ext uri="{9D8B030D-6E8A-4147-A177-3AD203B41FA5}">
                      <a16:colId xmlns:a16="http://schemas.microsoft.com/office/drawing/2014/main" val="1810689233"/>
                    </a:ext>
                  </a:extLst>
                </a:gridCol>
                <a:gridCol w="2134905">
                  <a:extLst>
                    <a:ext uri="{9D8B030D-6E8A-4147-A177-3AD203B41FA5}">
                      <a16:colId xmlns:a16="http://schemas.microsoft.com/office/drawing/2014/main" val="3217438943"/>
                    </a:ext>
                  </a:extLst>
                </a:gridCol>
                <a:gridCol w="2113566">
                  <a:extLst>
                    <a:ext uri="{9D8B030D-6E8A-4147-A177-3AD203B41FA5}">
                      <a16:colId xmlns:a16="http://schemas.microsoft.com/office/drawing/2014/main" val="2144867350"/>
                    </a:ext>
                  </a:extLst>
                </a:gridCol>
              </a:tblGrid>
              <a:tr h="4532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cells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96790"/>
                  </a:ext>
                </a:extLst>
              </a:tr>
              <a:tr h="570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803973"/>
                  </a:ext>
                </a:extLst>
              </a:tr>
              <a:tr h="57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293173"/>
                  </a:ext>
                </a:extLst>
              </a:tr>
              <a:tr h="57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Ti-6Al-4V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851820"/>
                  </a:ext>
                </a:extLst>
              </a:tr>
              <a:tr h="57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Ti-6Al-4V coated by 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a-C:H:SiO</a:t>
                      </a:r>
                      <a:r>
                        <a:rPr lang="en-US" sz="1600" b="1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film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96353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0364" y="4728046"/>
            <a:ext cx="8435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Viable cells amount to over 90%. The obtained results satisfy ISO 10993-5-2009 and prove the absence of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6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cytotoxicity for human blood mononuclear leukocytes.</a:t>
            </a:r>
          </a:p>
          <a:p>
            <a:pPr algn="just"/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were obtained at the Immanuel Kant Baltic Federal University (Kaliningrad).</a:t>
            </a:r>
            <a:endParaRPr lang="ru-RU" sz="16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3528" y="908720"/>
            <a:ext cx="84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just"/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5. Results of cytotoxicity of the obtained samples</a:t>
            </a:r>
          </a:p>
        </p:txBody>
      </p:sp>
    </p:spTree>
    <p:extLst>
      <p:ext uri="{BB962C8B-B14F-4D97-AF65-F5344CB8AC3E}">
        <p14:creationId xmlns:p14="http://schemas.microsoft.com/office/powerpoint/2010/main" val="168830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448723"/>
              </p:ext>
            </p:extLst>
          </p:nvPr>
        </p:nvGraphicFramePr>
        <p:xfrm>
          <a:off x="323528" y="1713876"/>
          <a:ext cx="8424935" cy="388843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40876426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15667551"/>
                    </a:ext>
                  </a:extLst>
                </a:gridCol>
                <a:gridCol w="1003537">
                  <a:extLst>
                    <a:ext uri="{9D8B030D-6E8A-4147-A177-3AD203B41FA5}">
                      <a16:colId xmlns:a16="http://schemas.microsoft.com/office/drawing/2014/main" val="4287770224"/>
                    </a:ext>
                  </a:extLst>
                </a:gridCol>
                <a:gridCol w="868671">
                  <a:extLst>
                    <a:ext uri="{9D8B030D-6E8A-4147-A177-3AD203B41FA5}">
                      <a16:colId xmlns:a16="http://schemas.microsoft.com/office/drawing/2014/main" val="177694452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4006011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4046899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0215174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3214576446"/>
                    </a:ext>
                  </a:extLst>
                </a:gridCol>
              </a:tblGrid>
              <a:tr h="3236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groups, n=5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 potential,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angle,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deg.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Cytokines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Chemokines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31347"/>
                  </a:ext>
                </a:extLst>
              </a:tr>
              <a:tr h="456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IL-17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TNF-a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IL-8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RANTES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MCP-1 (MCAF)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4489702"/>
                  </a:ext>
                </a:extLst>
              </a:tr>
              <a:tr h="45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(5-17)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(33-69)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(1055-1725)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(162-167)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8900728"/>
                  </a:ext>
                </a:extLst>
              </a:tr>
              <a:tr h="576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18±10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97±5.1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(18-22)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(183-31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1395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-1570)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(36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-659)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1445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(1324-1570)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97448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-27±15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(31-230)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1457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(106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-2514)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(427-956)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(162-37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519503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-65±25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±1.5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(76-87)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(737-1549)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(287-691)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(80-196)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242237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-200±50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±1.9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(9-18)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(34-81)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(591-1152)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(170-598)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(125-177)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735896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5226" y="836712"/>
            <a:ext cx="83524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just"/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6. Concentration (</a:t>
            </a:r>
            <a:r>
              <a:rPr lang="en-US" alt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pg</a:t>
            </a:r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/ml) of pro-inflammatory cytokines in intercellular fluid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in vitro mononuclear leukocytes (MNL) contact with the titanium Ti-6Al-4V and </a:t>
            </a:r>
            <a:b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Ti-6Al-4V coated by </a:t>
            </a:r>
            <a:r>
              <a:rPr lang="en-US" alt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a-C:H:SiO</a:t>
            </a:r>
            <a:r>
              <a:rPr lang="en-US" altLang="ru-RU" sz="16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for 24 h.</a:t>
            </a:r>
            <a:endParaRPr kumimoji="0" lang="en-US" altLang="ru-RU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408" y="5656313"/>
            <a:ext cx="8434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0" i="1" dirty="0">
                <a:latin typeface="Times New Roman" panose="02020603050405020304" pitchFamily="18" charset="0"/>
              </a:rPr>
              <a:t>Notes: </a:t>
            </a:r>
            <a:r>
              <a:rPr lang="en-US" sz="1400" b="0" dirty="0">
                <a:latin typeface="Times New Roman" panose="02020603050405020304" pitchFamily="18" charset="0"/>
              </a:rPr>
              <a:t>C – Cells without test samples (control), T</a:t>
            </a:r>
            <a:r>
              <a:rPr lang="en-US" sz="1400" b="0" baseline="-25000" dirty="0">
                <a:latin typeface="Times New Roman" panose="02020603050405020304" pitchFamily="18" charset="0"/>
              </a:rPr>
              <a:t>1</a:t>
            </a:r>
            <a:r>
              <a:rPr lang="en-US" sz="1400" b="0" dirty="0">
                <a:latin typeface="Times New Roman" panose="02020603050405020304" pitchFamily="18" charset="0"/>
              </a:rPr>
              <a:t> –Cells with Ti-6Al-4V samples, T</a:t>
            </a:r>
            <a:r>
              <a:rPr lang="en-US" sz="1400" b="0" baseline="-25000" dirty="0">
                <a:latin typeface="Times New Roman" panose="02020603050405020304" pitchFamily="18" charset="0"/>
              </a:rPr>
              <a:t>2</a:t>
            </a:r>
            <a:r>
              <a:rPr lang="en-US" sz="1400" b="0" dirty="0">
                <a:latin typeface="Times New Roman" panose="02020603050405020304" pitchFamily="18" charset="0"/>
              </a:rPr>
              <a:t> – Cells with Ti-6Al-4V samples and double-sided deposition of 0.3 </a:t>
            </a:r>
            <a:r>
              <a:rPr lang="el-GR" sz="1400" b="0" dirty="0">
                <a:latin typeface="Times New Roman" panose="02020603050405020304" pitchFamily="18" charset="0"/>
              </a:rPr>
              <a:t>μ</a:t>
            </a:r>
            <a:r>
              <a:rPr lang="en-US" sz="1400" b="0" dirty="0">
                <a:latin typeface="Times New Roman" panose="02020603050405020304" pitchFamily="18" charset="0"/>
              </a:rPr>
              <a:t>m thick </a:t>
            </a:r>
            <a:r>
              <a:rPr lang="en-US" sz="1400" b="0" dirty="0" err="1">
                <a:latin typeface="Times New Roman" panose="02020603050405020304" pitchFamily="18" charset="0"/>
              </a:rPr>
              <a:t>a-C:H:SiO</a:t>
            </a:r>
            <a:r>
              <a:rPr lang="en-US" sz="1400" b="0" baseline="-25000" dirty="0" err="1">
                <a:latin typeface="Times New Roman" panose="02020603050405020304" pitchFamily="18" charset="0"/>
              </a:rPr>
              <a:t>x</a:t>
            </a:r>
            <a:r>
              <a:rPr lang="en-US" sz="1400" b="0" dirty="0">
                <a:latin typeface="Times New Roman" panose="02020603050405020304" pitchFamily="18" charset="0"/>
              </a:rPr>
              <a:t> film, T</a:t>
            </a:r>
            <a:r>
              <a:rPr lang="en-US" sz="1400" b="0" baseline="-25000" dirty="0">
                <a:latin typeface="Times New Roman" panose="02020603050405020304" pitchFamily="18" charset="0"/>
              </a:rPr>
              <a:t>3</a:t>
            </a:r>
            <a:r>
              <a:rPr lang="en-US" sz="1400" b="0" dirty="0">
                <a:latin typeface="Times New Roman" panose="02020603050405020304" pitchFamily="18" charset="0"/>
              </a:rPr>
              <a:t> – Cells with Ti-6Al-4V samples and double-sided deposition of 0.8 </a:t>
            </a:r>
            <a:r>
              <a:rPr lang="el-GR" sz="1400" b="0" dirty="0">
                <a:latin typeface="Times New Roman" panose="02020603050405020304" pitchFamily="18" charset="0"/>
              </a:rPr>
              <a:t>μ</a:t>
            </a:r>
            <a:r>
              <a:rPr lang="en-US" sz="1400" b="0" dirty="0">
                <a:latin typeface="Times New Roman" panose="02020603050405020304" pitchFamily="18" charset="0"/>
              </a:rPr>
              <a:t>m thick </a:t>
            </a:r>
            <a:r>
              <a:rPr lang="en-US" sz="1400" b="0" dirty="0" err="1">
                <a:latin typeface="Times New Roman" panose="02020603050405020304" pitchFamily="18" charset="0"/>
              </a:rPr>
              <a:t>a-C:H:SiO</a:t>
            </a:r>
            <a:r>
              <a:rPr lang="en-US" sz="1400" b="0" baseline="-25000" dirty="0" err="1">
                <a:latin typeface="Times New Roman" panose="02020603050405020304" pitchFamily="18" charset="0"/>
              </a:rPr>
              <a:t>x</a:t>
            </a:r>
            <a:r>
              <a:rPr lang="en-US" sz="1400" b="0" dirty="0">
                <a:latin typeface="Times New Roman" panose="02020603050405020304" pitchFamily="18" charset="0"/>
              </a:rPr>
              <a:t> film, T</a:t>
            </a:r>
            <a:r>
              <a:rPr lang="en-US" sz="1400" b="0" baseline="-25000" dirty="0">
                <a:latin typeface="Times New Roman" panose="02020603050405020304" pitchFamily="18" charset="0"/>
              </a:rPr>
              <a:t>4</a:t>
            </a:r>
            <a:r>
              <a:rPr lang="en-US" sz="1400" b="0" dirty="0">
                <a:latin typeface="Times New Roman" panose="02020603050405020304" pitchFamily="18" charset="0"/>
              </a:rPr>
              <a:t> – Cells with Ti-6Al-4V samples and double-sided deposition of 1.4 </a:t>
            </a:r>
            <a:r>
              <a:rPr lang="el-GR" sz="1400" b="0" dirty="0">
                <a:latin typeface="Times New Roman" panose="02020603050405020304" pitchFamily="18" charset="0"/>
              </a:rPr>
              <a:t>μ</a:t>
            </a:r>
            <a:r>
              <a:rPr lang="en-US" sz="1400" b="0" dirty="0">
                <a:latin typeface="Times New Roman" panose="02020603050405020304" pitchFamily="18" charset="0"/>
              </a:rPr>
              <a:t>m thick </a:t>
            </a:r>
            <a:r>
              <a:rPr lang="en-US" sz="1400" b="0" dirty="0" err="1">
                <a:latin typeface="Times New Roman" panose="02020603050405020304" pitchFamily="18" charset="0"/>
              </a:rPr>
              <a:t>a-C:H:SiO</a:t>
            </a:r>
            <a:r>
              <a:rPr lang="en-US" sz="1400" b="0" baseline="-25000" dirty="0" err="1">
                <a:latin typeface="Times New Roman" panose="02020603050405020304" pitchFamily="18" charset="0"/>
              </a:rPr>
              <a:t>x</a:t>
            </a:r>
            <a:r>
              <a:rPr lang="en-US" sz="1400" b="0" dirty="0">
                <a:latin typeface="Times New Roman" panose="02020603050405020304" pitchFamily="18" charset="0"/>
              </a:rPr>
              <a:t> film.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6474" y="168310"/>
            <a:ext cx="8758014" cy="3803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 determination of cytokine and chemokine secretions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5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7202"/>
            <a:ext cx="8784975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800"/>
              </a:spcAft>
              <a:buAutoNum type="arabicPeriod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shown that the mechanical and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tribological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properties of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6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coatings depend on the RF discharge power and the bias voltage amplitude of the substrate. It is demonstrated that this parameter can be reduced during the coating deposition without a significant degradation of its mechanical and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tribological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properties due to the better dissociation and ionization of PPMS vapor molecules in inductively excited RF discharge.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800"/>
              </a:spcAft>
              <a:buAutoNum type="arabicPeriod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mechanical and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tribological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tests demonstrated that the obtained </a:t>
            </a:r>
            <a:b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6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films have high hardness, plasticity index, plastic deformation resistance, and have low friction coefficient and wear rate.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800"/>
              </a:spcAft>
              <a:buAutoNum type="arabicPeriod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corrosion tests conducted in a physiological 0.5M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PBS solutions showed that the deposition of the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6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on Ti-6Al-4V samples reduces the corrosion current density from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1∙10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2∙10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A/cm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from 3∙10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5∙10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A/cm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respectively, whereas corrosion rate decreases from 8.7∙10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15∙10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mm/year and from 2.6∙10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4.1∙10</a:t>
            </a:r>
            <a:r>
              <a:rPr lang="en-US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mm/year, respectively.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800"/>
              </a:spcAft>
              <a:buAutoNum type="arabicPeriod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biocompatibility assessment showed no pro-inflammatory activity of the film, which in many respects determines the local inflammation development after the implantation.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800"/>
              </a:spcAft>
              <a:buAutoNum type="arabicPeriod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Cytokine and chemokine concentration decreases with increasing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6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thickness from 0.3 to 1.4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an increase in the negative electrostatic potential and surface wettability.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474" y="168310"/>
            <a:ext cx="8758014" cy="3803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39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68310"/>
              <a:ext cx="8784976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Support</a:t>
              </a:r>
              <a:r>
                <a:rPr lang="ru-RU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Acknowledgment 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6944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The work was supported by the Russian Science Foundation under grant No.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19-19-00186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18182"/>
          <a:stretch/>
        </p:blipFill>
        <p:spPr>
          <a:xfrm>
            <a:off x="3825562" y="1196752"/>
            <a:ext cx="1492876" cy="5040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1764680"/>
            <a:ext cx="74168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Acknowledgements: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Solovyev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 A.A., Head of the Laboratory, </a:t>
            </a:r>
            <a:r>
              <a:rPr lang="en-US" sz="1500" b="0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, IHCE SB RAS (Tomsk).</a:t>
            </a:r>
            <a:endParaRPr lang="ru-RU" sz="15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Oskomov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 K.V., Senior Researcher</a:t>
            </a:r>
            <a:r>
              <a:rPr lang="ru-RU" sz="15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Ph.D., IHCE SB RAS (Tomsk).</a:t>
            </a:r>
            <a:endParaRPr lang="ru-RU" sz="15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Khlusov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 I.A., Doctor of Medical Sciences, Professor of Siberian State Medical University (Tomsk).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Chernyavskiy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 A.M., Professor, Doctor of Medical Sciences, Director of the </a:t>
            </a:r>
            <a:r>
              <a:rPr lang="en-US" sz="1500" b="0" dirty="0" err="1">
                <a:latin typeface="Times New Roman" pitchFamily="18" charset="0"/>
                <a:cs typeface="Times New Roman" pitchFamily="18" charset="0"/>
              </a:rPr>
              <a:t>Meshalkin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 National Medical Research Center (Novosibirsk).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Zhulkov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 M.O., postgraduate student of the </a:t>
            </a:r>
            <a:r>
              <a:rPr lang="en-US" sz="1500" b="0" dirty="0" err="1">
                <a:latin typeface="Times New Roman" pitchFamily="18" charset="0"/>
                <a:cs typeface="Times New Roman" pitchFamily="18" charset="0"/>
              </a:rPr>
              <a:t>Meshalkin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 National Medical Research Center (Novosibirsk).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Malashchenko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 V.V., Research Engineer of the Immanuel Kant Baltic Federal University (Kaliningrad).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Litvinova</a:t>
            </a:r>
            <a:r>
              <a:rPr lang="en-US" sz="1500" b="0" dirty="0">
                <a:latin typeface="Times New Roman" pitchFamily="18" charset="0"/>
                <a:cs typeface="Times New Roman" pitchFamily="18" charset="0"/>
              </a:rPr>
              <a:t> L.S., MD, Director of the Center for Immunology and Cell Biotechnologies of the Immanuel Kant Baltic Federal University (Kaliningrad).</a:t>
            </a:r>
            <a:endParaRPr lang="ru-RU" sz="15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4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68310"/>
              <a:ext cx="8784976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 of Main Publications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59413"/>
            <a:ext cx="8784976" cy="619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630555" algn="l"/>
              </a:tabLst>
            </a:pP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A.S. Grenadyorov, M.O.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Zhulkov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А.А.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Solovyev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K.V.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Oskomov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V.A. Semenov, A.M.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Chernyavskiy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D.A. Sirota, N.A.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Karmadonova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V.V.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Malashchenko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L.S.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Litvinova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O.G.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Khaziakhmatova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N.D.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Gazatova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I.A.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Khlusov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Surface characterization and biological assessment of corrosion resistant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a-C:H:SiO</a:t>
            </a:r>
            <a:r>
              <a:rPr lang="en-US" sz="1150" b="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PACVD coating for Ti-6Al-4 V alloy // Materials Science &amp; Engineering C. - </a:t>
            </a:r>
            <a:r>
              <a:rPr lang="en-US" sz="11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V. 123. – Article ID 112002.</a:t>
            </a:r>
            <a:r>
              <a:rPr lang="ru-RU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Q1</a:t>
            </a:r>
            <a:endParaRPr lang="ru-RU" sz="115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630555" algn="l"/>
              </a:tabLst>
            </a:pP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A.S. Grenadyorov, </a:t>
            </a:r>
            <a:r>
              <a:rPr lang="ru-RU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Solovyev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N.M.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Ivanova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M.O.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Zhulkov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A.M.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Chernyavskiy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V.V.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Malashchenko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I.A.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Khlusov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Enhancement of the adhesive strength of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antithrombogenic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hemocompatible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5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a-C:H:SiO</a:t>
            </a:r>
            <a:r>
              <a:rPr lang="en-US" sz="1150" b="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films to polypropylene // Surface &amp; Coatings Technology. – </a:t>
            </a:r>
            <a:r>
              <a:rPr lang="en-US" sz="11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</a:t>
            </a:r>
            <a:r>
              <a:rPr lang="ru-RU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399. </a:t>
            </a:r>
            <a:r>
              <a:rPr lang="en-US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 ID 126132.</a:t>
            </a:r>
            <a:r>
              <a:rPr lang="ru-RU" sz="115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Q1</a:t>
            </a:r>
            <a:endParaRPr lang="ru-RU" sz="115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630555" algn="l"/>
              </a:tabLst>
            </a:pP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 Grenadyorov, V.O.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Oskirko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Solovyev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K.V.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Oskomov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I.A.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Khlusov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Wear and Corrosion Resistance of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15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 on Medical 316L Stainless Steel // Journal of Materials Engineering and Performance. –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V. 30. – P. 1099-1109</a:t>
            </a:r>
            <a:r>
              <a:rPr lang="ru-RU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Q2</a:t>
            </a:r>
            <a:endParaRPr lang="ru-RU" sz="115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630555" algn="l"/>
              </a:tabLst>
            </a:pP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 Grenadyorov, A.A.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Solovyev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K.V.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Oskomov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S.A.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Onischenko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A.M.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Chernyavskiy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M.O.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Zhulkov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V.V.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Kaichev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Modifying the surface of a titanium alloy with an electron beam and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15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 deposition to reduce hemolysis in cardiac assist devices // Surface and Coatings Technology. –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V. 381. – Article ID 125113. </a:t>
            </a:r>
            <a:r>
              <a:rPr lang="en-US" sz="1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Q1</a:t>
            </a:r>
            <a:endParaRPr lang="ru-RU" sz="115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630555" algn="l"/>
              </a:tabLst>
            </a:pP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 Grenadyorov, A.A.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Solovyev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K.V.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Oskomov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V.O.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Oskirko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Effect of the plasma confinement on properties of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15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films grown by plasma enhanced chemical vapor deposition // Journal of Vacuum Science &amp; Technology A. – 2019. – V. 37. – P. 061512. </a:t>
            </a:r>
            <a:r>
              <a:rPr lang="en-US" sz="1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Q2</a:t>
            </a:r>
            <a:endParaRPr lang="ru-RU" sz="115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630555" algn="l"/>
              </a:tabLst>
            </a:pP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 Grenadyorov, </a:t>
            </a:r>
            <a:r>
              <a:rPr lang="ru-RU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Solovyeva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K.V.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Oskomov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V.S.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Sypchenko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Thermal stability of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15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 films in hydrogen atmosphere // Thin Solid Films. –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V. 690. – Article ID 137531. </a:t>
            </a:r>
            <a:r>
              <a:rPr lang="en-US" sz="1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Q2</a:t>
            </a:r>
            <a:endParaRPr lang="ru-RU" sz="115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630555" algn="l"/>
              </a:tabLst>
            </a:pP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 Grenadyorov, А.А.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Solovyev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K.V.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Oskomov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S.V.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Rabotkin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Yu.I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Elgin, V.S.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Sypchenko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N.M.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Ivanova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Effect of substrate bias and substrate/plasma generator distance on properties of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15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films synthesized by plasma-assisted chemical vapor deposition // Thin solid films. –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V. 669. – P. 253-261. </a:t>
            </a:r>
            <a:r>
              <a:rPr lang="en-US" sz="1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Q2</a:t>
            </a:r>
            <a:endParaRPr lang="ru-RU" sz="115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630555" algn="l"/>
              </a:tabLst>
            </a:pP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 Grenadyorov, A.A.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Solovyev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K.V.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Oskomov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V.S.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Sypchenko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Influence of deposition conditions on mechanical properties of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15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films prepared by plasma-assisted chemical vapor deposition method // Surface and Coatings Technology. –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V. 349. – P. 547-555. </a:t>
            </a:r>
            <a:r>
              <a:rPr lang="en-US" sz="1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Q1</a:t>
            </a:r>
            <a:endParaRPr lang="ru-RU" sz="115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  <a:tab pos="630555" algn="l"/>
              </a:tabLst>
            </a:pP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 Grenadyorov, </a:t>
            </a:r>
            <a:r>
              <a:rPr lang="ru-RU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Solovyev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V.V.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Malashchenko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I.A.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Khlusov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Stability of </a:t>
            </a:r>
            <a:r>
              <a:rPr lang="en-US" sz="11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a-C:H:SiO</a:t>
            </a:r>
            <a:r>
              <a:rPr lang="en-US" sz="115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 on polypropylene to chemical sterilization // Journal of Applied Polymer Science.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1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Article ID e49570. </a:t>
            </a:r>
            <a:r>
              <a:rPr lang="en-US" sz="11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Q2</a:t>
            </a:r>
            <a:endParaRPr lang="ru-RU" sz="115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7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Картинки по запросу котик няш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269078" cy="5269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5877272"/>
            <a:ext cx="8820472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899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34142"/>
            <a:ext cx="2637111" cy="175895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03B47-B890-46C7-9EA5-C762BAFCA8C3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3" y="1219399"/>
            <a:ext cx="864096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 materials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2, Ti-6Al-4V, Ti-6Al-7Nb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22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68310"/>
              <a:ext cx="8784976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Problem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1475656" y="1250162"/>
            <a:ext cx="6120680" cy="8826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0002" y="51089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ctr">
              <a:buFont typeface="Courier New" panose="02070309020205020404" pitchFamily="49" charset="0"/>
              <a:buChar char="o"/>
              <a:defRPr/>
            </a:pPr>
            <a:r>
              <a:rPr lang="en-US" sz="2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wear resistance</a:t>
            </a:r>
            <a:r>
              <a:rPr lang="ru-RU" sz="2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ctr">
              <a:buFont typeface="Courier New" panose="02070309020205020404" pitchFamily="49" charset="0"/>
              <a:buChar char="o"/>
              <a:defRPr/>
            </a:pPr>
            <a:r>
              <a:rPr lang="en-US" sz="2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biocompatibility</a:t>
            </a:r>
            <a:r>
              <a:rPr lang="ru-RU" sz="2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55676" y="5013176"/>
            <a:ext cx="5940660" cy="143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0" r="-1"/>
          <a:stretch/>
        </p:blipFill>
        <p:spPr>
          <a:xfrm>
            <a:off x="4623502" y="2530828"/>
            <a:ext cx="1748698" cy="17388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34142"/>
            <a:ext cx="1758954" cy="1758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46" y="2604525"/>
            <a:ext cx="2497782" cy="16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6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187624" y="836712"/>
            <a:ext cx="6984776" cy="1397895"/>
            <a:chOff x="1619672" y="3975321"/>
            <a:chExt cx="6984776" cy="139789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691680" y="4869160"/>
              <a:ext cx="3384376" cy="5040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b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 volume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691680" y="4509120"/>
              <a:ext cx="3384376" cy="36004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b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layer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91680" y="3975321"/>
              <a:ext cx="3384376" cy="43204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b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Biological environment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619672" y="4293095"/>
              <a:ext cx="3528392" cy="3108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39979" y="4234596"/>
              <a:ext cx="2435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b="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Biochemical reactions</a:t>
              </a:r>
              <a:r>
                <a:rPr kumimoji="0" lang="ru-RU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1,2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H="1">
              <a:off x="5350563" y="4419262"/>
              <a:ext cx="495002" cy="0"/>
            </a:xfrm>
            <a:prstGeom prst="straightConnector1">
              <a:avLst/>
            </a:prstGeom>
            <a:ln>
              <a:solidFill>
                <a:srgbClr val="00FF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5837344" y="4180864"/>
              <a:ext cx="2767104" cy="5082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Прямоугольник 2">
            <a:extLst>
              <a:ext uri="{FF2B5EF4-FFF2-40B4-BE49-F238E27FC236}">
                <a16:creationId xmlns:a16="http://schemas.microsoft.com/office/drawing/2014/main" id="{B28A225B-A732-4219-900A-6380C00F1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00"/>
            <a:ext cx="9144000" cy="15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</a:t>
            </a:r>
            <a:r>
              <a:rPr kumimoji="1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kumimoji="1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  <a:r>
              <a:rPr kumimoji="1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Handbook of Antimicrobial Coatings. Editors: </a:t>
            </a:r>
            <a:r>
              <a:rPr kumimoji="1" lang="en-US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A.Tiwari</a:t>
            </a:r>
            <a:r>
              <a:rPr kumimoji="1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kumimoji="1" lang="en-US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Chaturvedi</a:t>
            </a:r>
            <a:r>
              <a:rPr kumimoji="1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Elsevier. – </a:t>
            </a:r>
            <a:r>
              <a:rPr kumimoji="1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kumimoji="1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P. 596</a:t>
            </a:r>
            <a:r>
              <a:rPr kumimoji="1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kumimoji="1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  <a:r>
              <a:rPr kumimoji="1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Surgical Tools and Medical Devices. Second Edition. Editors: </a:t>
            </a:r>
            <a:r>
              <a:rPr kumimoji="1" lang="en-US" alt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Waqar</a:t>
            </a:r>
            <a:r>
              <a:rPr kumimoji="1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Ahmed, Mark J. Jackson. Springer International Publishing Switzerland. – </a:t>
            </a:r>
            <a:r>
              <a:rPr kumimoji="1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r>
              <a:rPr kumimoji="1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P. 691</a:t>
            </a:r>
            <a:r>
              <a:rPr kumimoji="1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0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Surgical Tools and Medical Devices. </a:t>
            </a:r>
            <a:r>
              <a:rPr lang="en-US" altLang="ru-RU" sz="10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Edition</a:t>
            </a:r>
            <a:r>
              <a:rPr lang="en-US" altLang="ru-RU" sz="10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Editors: </a:t>
            </a:r>
            <a:r>
              <a:rPr lang="en-US" altLang="ru-RU" sz="1000" b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Waqar</a:t>
            </a:r>
            <a:r>
              <a:rPr lang="en-US" altLang="ru-RU" sz="10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Ahmed, Mark J. Jackson. Springer International Publishing Switzerland, 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r>
              <a:rPr lang="en-US" altLang="ru-RU" sz="10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P. 691.</a:t>
            </a:r>
            <a:endParaRPr lang="ru-RU" altLang="ru-RU" sz="1000" b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Meskinis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and </a:t>
            </a:r>
            <a:r>
              <a:rPr lang="en-US" sz="1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Tamuleviciene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/ Structure, Properties and Applications of Diamond Like Nanocomposite (</a:t>
            </a:r>
            <a:r>
              <a:rPr lang="en-US" sz="1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1000" b="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Containing DLC) Films: A Review // Materials science. –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V. 17. – №4. – P. 358-370.</a:t>
            </a:r>
            <a:endParaRPr lang="ru-RU" sz="1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Feng Wen, </a:t>
            </a:r>
            <a:r>
              <a:rPr lang="en-US" sz="1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Jiaqi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Liu, </a:t>
            </a:r>
            <a:r>
              <a:rPr lang="en-US" sz="1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Jianlu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Xue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The Studies of Diamond-Like Carbon Films as Biomaterials: Review // Colloid and Surface Science. –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V. 2. – P. 81-95.</a:t>
            </a:r>
            <a:endParaRPr lang="ru-RU" sz="1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168310"/>
            <a:ext cx="8784976" cy="3803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561129"/>
            <a:ext cx="9144000" cy="498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a-C:H:SiO</a:t>
            </a:r>
            <a:r>
              <a:rPr kumimoji="0" lang="en-US" sz="2000" b="1" i="0" u="sng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0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films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91680" y="2492896"/>
            <a:ext cx="5688632" cy="7200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356992"/>
            <a:ext cx="9144000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mechanical properties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ctr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 and wear resistance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ctr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biocompatibility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ctr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Inactivity to the biological environment of a person</a:t>
            </a:r>
            <a:r>
              <a:rPr lang="ru-RU" sz="2000" b="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70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68310"/>
              <a:ext cx="8784976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Aim of work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84327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0" dirty="0">
                <a:latin typeface="Times New Roman" panose="02020603050405020304" pitchFamily="18" charset="0"/>
                <a:ea typeface="Calibri" panose="020F0502020204030204" pitchFamily="34" charset="0"/>
              </a:rPr>
              <a:t>The purpose of the work was to modify the surface of the VT6 titanium alloy</a:t>
            </a:r>
            <a:r>
              <a:rPr lang="ru-RU" sz="2500" b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0" dirty="0">
                <a:latin typeface="Times New Roman" panose="02020603050405020304" pitchFamily="18" charset="0"/>
                <a:ea typeface="Calibri" panose="020F0502020204030204" pitchFamily="34" charset="0"/>
              </a:rPr>
              <a:t>by </a:t>
            </a:r>
            <a:r>
              <a:rPr lang="en-US" sz="25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a-C:H:SiO</a:t>
            </a:r>
            <a:r>
              <a:rPr lang="en-US" sz="2500" b="0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500" b="0" dirty="0">
                <a:latin typeface="Times New Roman" panose="02020603050405020304" pitchFamily="18" charset="0"/>
                <a:ea typeface="Calibri" panose="020F0502020204030204" pitchFamily="34" charset="0"/>
              </a:rPr>
              <a:t> films, characterized by high mechanical, </a:t>
            </a:r>
            <a:r>
              <a:rPr lang="en-US" sz="25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tribological</a:t>
            </a:r>
            <a:r>
              <a:rPr lang="en-US" sz="2500" b="0" dirty="0">
                <a:latin typeface="Times New Roman" panose="02020603050405020304" pitchFamily="18" charset="0"/>
                <a:ea typeface="Calibri" panose="020F0502020204030204" pitchFamily="34" charset="0"/>
              </a:rPr>
              <a:t>, anticorrosive and biomedical properties.</a:t>
            </a:r>
            <a:endParaRPr lang="ru-RU" sz="25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83654"/>
            <a:ext cx="806489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Tasks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obtain a series of samples with </a:t>
            </a:r>
            <a:r>
              <a:rPr lang="en-US" sz="2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a-C:H:SiO</a:t>
            </a:r>
            <a:r>
              <a:rPr lang="en-US" sz="2200" b="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investigate the </a:t>
            </a:r>
            <a:r>
              <a:rPr lang="en-US" sz="2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tribological</a:t>
            </a: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mechanical properties of the obtained samples;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investigate the corrosion resistance in solutions of 0.5M </a:t>
            </a:r>
            <a:r>
              <a:rPr lang="en-US" sz="2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PBS;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investigate the cytotoxicity of </a:t>
            </a:r>
            <a:r>
              <a:rPr lang="en-US" sz="2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a-C:H:SiO</a:t>
            </a:r>
            <a:r>
              <a:rPr lang="en-US" sz="2200" b="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in relation to human blood leukocytes;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investigate the </a:t>
            </a:r>
            <a:r>
              <a:rPr lang="en-US" sz="2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proinflammatory</a:t>
            </a: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response of </a:t>
            </a:r>
            <a:r>
              <a:rPr lang="en-US" sz="22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a-C:H:SiO</a:t>
            </a:r>
            <a:r>
              <a:rPr lang="en-US" sz="2200" b="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films to cytokines and chemokines.</a:t>
            </a:r>
            <a:endParaRPr lang="ru-RU" sz="22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68310"/>
              <a:ext cx="8784976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Analytical Instruments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06429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Nanoindenter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Nanotest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 600, GB);</a:t>
            </a:r>
            <a:endParaRPr lang="ru-RU" sz="2400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Tribotester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 (Pin on the Disc and Oscillating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TRIBOtester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 France);</a:t>
            </a:r>
            <a:endParaRPr lang="ru-RU" sz="2400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Potentiostat-galvanostat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P-45X (Electrochemical Instruments, Russia)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Continuous-flow 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fluorimetry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(MACS </a:t>
            </a:r>
            <a:r>
              <a:rPr lang="ru-RU" sz="24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Quant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 FL7, 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Germany)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400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Flow Analyzer 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Bio-</a:t>
            </a:r>
            <a:r>
              <a:rPr lang="en-US" sz="2400" b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Plex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 Protein Assay System, USA</a:t>
            </a:r>
            <a:r>
              <a:rPr lang="ru-RU" sz="2400" b="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4292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06474" y="168310"/>
              <a:ext cx="8758014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i="1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Experimental Vacuum Installation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"/>
          <a:stretch/>
        </p:blipFill>
        <p:spPr>
          <a:xfrm>
            <a:off x="1583668" y="701863"/>
            <a:ext cx="5976664" cy="57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06474" y="168310"/>
              <a:ext cx="8758014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of Optical Emission Spectrometry of the Discharge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Grenadyorov\Dropbox\СТАТЬИ\ВЧ-индуктор\Fig. 3-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r="3138"/>
          <a:stretch/>
        </p:blipFill>
        <p:spPr bwMode="auto">
          <a:xfrm>
            <a:off x="287016" y="729040"/>
            <a:ext cx="3694243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Grenadyorov\Dropbox\СТАТЬИ\ВЧ-индуктор\Fig. 3-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r="2895"/>
          <a:stretch/>
        </p:blipFill>
        <p:spPr bwMode="auto">
          <a:xfrm>
            <a:off x="4895528" y="729040"/>
            <a:ext cx="3665224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Grenadyorov\Dropbox\СТАТЬИ\ВЧ-индуктор\Fig. 3-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2743"/>
            <a:ext cx="3911612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36971" y="5346352"/>
            <a:ext cx="4627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Optical emission spectra of 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/PPMS mixture plasma in 350–500 nm (</a:t>
            </a:r>
            <a:r>
              <a:rPr lang="en-US" sz="14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500–650 nm (</a:t>
            </a:r>
            <a:r>
              <a:rPr lang="en-US" sz="14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650–800 nm wavelength range at different values of discharge power: (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–</a:t>
            </a:r>
            <a:r>
              <a:rPr lang="en-US" sz="14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 W, (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–</a:t>
            </a:r>
            <a:r>
              <a:rPr lang="en-US" sz="14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 W, (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–200 W, (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–</a:t>
            </a:r>
            <a:r>
              <a:rPr lang="en-US" sz="14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300 W.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404922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06474" y="168310"/>
              <a:ext cx="8758014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of Raman Spectroscopy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474" y="6237312"/>
            <a:ext cx="8541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Raman spectra of 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a-C:H:SiO</a:t>
            </a:r>
            <a:r>
              <a:rPr lang="en-US" sz="1400" b="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coatings deposited at different RF discharge power and –300 V substrate bias voltage:</a:t>
            </a:r>
            <a:b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0 W,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100 W,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200 W,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300 W.</a:t>
            </a:r>
            <a:endParaRPr lang="ru-RU" sz="1400" b="0" dirty="0"/>
          </a:p>
        </p:txBody>
      </p:sp>
      <p:pic>
        <p:nvPicPr>
          <p:cNvPr id="10" name="Рисунок 9" descr="C:\Users\Grenadyorov\Dropbox\СТАТЬИ\ВЧ-индуктор\Fig. 4-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r="3934"/>
          <a:stretch/>
        </p:blipFill>
        <p:spPr bwMode="auto">
          <a:xfrm>
            <a:off x="833902" y="706527"/>
            <a:ext cx="3620915" cy="2912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Grenadyorov\Dropbox\СТАТЬИ\ВЧ-индуктор\Fig. 4-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r="3271"/>
          <a:stretch/>
        </p:blipFill>
        <p:spPr bwMode="auto">
          <a:xfrm>
            <a:off x="4691750" y="706527"/>
            <a:ext cx="3552658" cy="2820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Grenadyorov\Dropbox\СТАТЬИ\ВЧ-индуктор\Fig. 4-c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5174" r="3399"/>
          <a:stretch/>
        </p:blipFill>
        <p:spPr bwMode="auto">
          <a:xfrm>
            <a:off x="837350" y="3501009"/>
            <a:ext cx="3740276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Grenadyorov\Dropbox\СТАТЬИ\ВЧ-индуктор\Fig. 4-d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4455" r="3528"/>
          <a:stretch/>
        </p:blipFill>
        <p:spPr bwMode="auto">
          <a:xfrm>
            <a:off x="4687166" y="3501008"/>
            <a:ext cx="3552658" cy="2695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98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68310"/>
            <a:ext cx="9144000" cy="524386"/>
            <a:chOff x="0" y="168310"/>
            <a:chExt cx="9144000" cy="5243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06474" y="168310"/>
              <a:ext cx="8758014" cy="3803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of EDX Analysis, Mechanical and </a:t>
              </a:r>
              <a:r>
                <a:rPr lang="en-US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Tribological</a:t>
              </a: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Properties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18" y="6444476"/>
            <a:ext cx="2128982" cy="36772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20113"/>
              </p:ext>
            </p:extLst>
          </p:nvPr>
        </p:nvGraphicFramePr>
        <p:xfrm>
          <a:off x="539552" y="1164600"/>
          <a:ext cx="8208912" cy="196117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405652">
                  <a:extLst>
                    <a:ext uri="{9D8B030D-6E8A-4147-A177-3AD203B41FA5}">
                      <a16:colId xmlns:a16="http://schemas.microsoft.com/office/drawing/2014/main" val="1594316771"/>
                    </a:ext>
                  </a:extLst>
                </a:gridCol>
                <a:gridCol w="1700815">
                  <a:extLst>
                    <a:ext uri="{9D8B030D-6E8A-4147-A177-3AD203B41FA5}">
                      <a16:colId xmlns:a16="http://schemas.microsoft.com/office/drawing/2014/main" val="4145824431"/>
                    </a:ext>
                  </a:extLst>
                </a:gridCol>
                <a:gridCol w="1700815">
                  <a:extLst>
                    <a:ext uri="{9D8B030D-6E8A-4147-A177-3AD203B41FA5}">
                      <a16:colId xmlns:a16="http://schemas.microsoft.com/office/drawing/2014/main" val="1021942886"/>
                    </a:ext>
                  </a:extLst>
                </a:gridCol>
                <a:gridCol w="1700815">
                  <a:extLst>
                    <a:ext uri="{9D8B030D-6E8A-4147-A177-3AD203B41FA5}">
                      <a16:colId xmlns:a16="http://schemas.microsoft.com/office/drawing/2014/main" val="653653319"/>
                    </a:ext>
                  </a:extLst>
                </a:gridCol>
                <a:gridCol w="1700815">
                  <a:extLst>
                    <a:ext uri="{9D8B030D-6E8A-4147-A177-3AD203B41FA5}">
                      <a16:colId xmlns:a16="http://schemas.microsoft.com/office/drawing/2014/main" val="4245731187"/>
                    </a:ext>
                  </a:extLst>
                </a:gridCol>
              </a:tblGrid>
              <a:tr h="392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W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16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 at.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Si, at.%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C/Si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4931"/>
                  </a:ext>
                </a:extLst>
              </a:tr>
              <a:tr h="392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0.26±0.02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86.0±0.15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14.0±0.14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091143"/>
                  </a:ext>
                </a:extLst>
              </a:tr>
              <a:tr h="392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0.40±0.03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87.5±0.10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12.5±0.11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39001"/>
                  </a:ext>
                </a:extLst>
              </a:tr>
              <a:tr h="392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0.65±0.05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88.8±0.23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11.2±0.28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503461"/>
                  </a:ext>
                </a:extLst>
              </a:tr>
              <a:tr h="392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0.90±0.06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90.1±0.15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9.9±0.12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50039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3" y="764704"/>
            <a:ext cx="6326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Table 1. Elemental analysis (EDX) of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a-C:H:SiO</a:t>
            </a:r>
            <a:r>
              <a:rPr lang="en-US" sz="16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coatings (Bias -300 V)</a:t>
            </a:r>
            <a:endParaRPr lang="ru-RU" sz="1600" i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59734"/>
              </p:ext>
            </p:extLst>
          </p:nvPr>
        </p:nvGraphicFramePr>
        <p:xfrm>
          <a:off x="539552" y="3789039"/>
          <a:ext cx="8208911" cy="237626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84167">
                  <a:extLst>
                    <a:ext uri="{9D8B030D-6E8A-4147-A177-3AD203B41FA5}">
                      <a16:colId xmlns:a16="http://schemas.microsoft.com/office/drawing/2014/main" val="3028772650"/>
                    </a:ext>
                  </a:extLst>
                </a:gridCol>
                <a:gridCol w="1749703">
                  <a:extLst>
                    <a:ext uri="{9D8B030D-6E8A-4147-A177-3AD203B41FA5}">
                      <a16:colId xmlns:a16="http://schemas.microsoft.com/office/drawing/2014/main" val="3783150745"/>
                    </a:ext>
                  </a:extLst>
                </a:gridCol>
                <a:gridCol w="1749703">
                  <a:extLst>
                    <a:ext uri="{9D8B030D-6E8A-4147-A177-3AD203B41FA5}">
                      <a16:colId xmlns:a16="http://schemas.microsoft.com/office/drawing/2014/main" val="1369409212"/>
                    </a:ext>
                  </a:extLst>
                </a:gridCol>
                <a:gridCol w="1750938">
                  <a:extLst>
                    <a:ext uri="{9D8B030D-6E8A-4147-A177-3AD203B41FA5}">
                      <a16:colId xmlns:a16="http://schemas.microsoft.com/office/drawing/2014/main" val="781564923"/>
                    </a:ext>
                  </a:extLst>
                </a:gridCol>
                <a:gridCol w="1774400">
                  <a:extLst>
                    <a:ext uri="{9D8B030D-6E8A-4147-A177-3AD203B41FA5}">
                      <a16:colId xmlns:a16="http://schemas.microsoft.com/office/drawing/2014/main" val="3460816011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W, 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N·m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376236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14.3±0.05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0.118±0.01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199±2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±1.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745507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16.5±0.08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0.122±0.01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249±2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±1.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97513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0.121±0.02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238±10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±1.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963236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±0.1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0.126±0.01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260±5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±1.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076559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67544" y="3429000"/>
            <a:ext cx="7459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Table 2. Mechanical and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tribological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properties of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a-C:H:SiO</a:t>
            </a:r>
            <a:r>
              <a:rPr lang="en-US" sz="16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coatings (Bias -300 V)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24347724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TS010271166</Template>
  <TotalTime>15468</TotalTime>
  <Words>2066</Words>
  <Application>Microsoft Office PowerPoint</Application>
  <PresentationFormat>Экран (4:3)</PresentationFormat>
  <Paragraphs>316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Plasma-assisted chemical vapor deposition of a-C:H:SiOx coatings. Surface modification of VT6 titanium alloy.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развивающих уроков по физике</dc:title>
  <dc:creator>SamLab.ws</dc:creator>
  <cp:lastModifiedBy>Неизвестный пользователь</cp:lastModifiedBy>
  <cp:revision>1074</cp:revision>
  <dcterms:created xsi:type="dcterms:W3CDTF">2010-11-11T06:52:57Z</dcterms:created>
  <dcterms:modified xsi:type="dcterms:W3CDTF">2021-08-25T11:24:40Z</dcterms:modified>
</cp:coreProperties>
</file>