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"/>
  </p:notesMasterIdLst>
  <p:sldIdLst>
    <p:sldId id="256" r:id="rId2"/>
  </p:sldIdLst>
  <p:sldSz cx="30240288" cy="42840275"/>
  <p:notesSz cx="6858000" cy="9144000"/>
  <p:defaultTextStyle>
    <a:defPPr>
      <a:defRPr lang="ru-RU"/>
    </a:defPPr>
    <a:lvl1pPr marL="0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911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821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732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643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553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464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374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1285" algn="l" defTabSz="350782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4660"/>
  </p:normalViewPr>
  <p:slideViewPr>
    <p:cSldViewPr snapToGrid="0">
      <p:cViewPr varScale="1">
        <p:scale>
          <a:sx n="18" d="100"/>
          <a:sy n="18" d="100"/>
        </p:scale>
        <p:origin x="3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t\Desktop\&#1086;&#1090;%20&#1089;&#1072;&#1074;&#1080;&#1085;&#1089;&#1082;&#1086;&#1075;&#1086;&#1098;\&#1101;&#1083;&#1077;&#1082;&#1090;&#1088;&#1086;&#1092;&#1086;&#1088;&#1077;&#1079;%20%20&#1089;&#1091;&#1083;&#1100;&#1092;%20&#1072;&#1084;&#1084;&#1086;&#1085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8168567155671"/>
          <c:y val="3.6689846112625803E-2"/>
          <c:w val="0.72864961466251021"/>
          <c:h val="0.75392194917814148"/>
        </c:manualLayout>
      </c:layout>
      <c:scatterChart>
        <c:scatterStyle val="lineMarker"/>
        <c:varyColors val="0"/>
        <c:ser>
          <c:idx val="0"/>
          <c:order val="0"/>
          <c:tx>
            <c:v>I= 2 А, V=4 В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20227"/>
              </a:solidFill>
              <a:ln w="9525">
                <a:solidFill>
                  <a:srgbClr val="620227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620227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Лист1!$A$2:$A$7</c:f>
              <c:numCache>
                <c:formatCode>General</c:formatCode>
                <c:ptCount val="6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120</c:v>
                </c:pt>
                <c:pt idx="4">
                  <c:v>180</c:v>
                </c:pt>
                <c:pt idx="5">
                  <c:v>300</c:v>
                </c:pt>
              </c:numCache>
            </c:numRef>
          </c:xVal>
          <c:y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1.4</c:v>
                </c:pt>
                <c:pt idx="2">
                  <c:v>2.5</c:v>
                </c:pt>
                <c:pt idx="3">
                  <c:v>3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629-4078-88F0-39462EB2327C}"/>
            </c:ext>
          </c:extLst>
        </c:ser>
        <c:ser>
          <c:idx val="1"/>
          <c:order val="1"/>
          <c:tx>
            <c:v>I=1 А, V=3,8 В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120</c:v>
                </c:pt>
                <c:pt idx="4">
                  <c:v>450</c:v>
                </c:pt>
              </c:numCache>
            </c:numRef>
          </c:xVal>
          <c:y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1.1000000000000001</c:v>
                </c:pt>
                <c:pt idx="2">
                  <c:v>2.2999999999999998</c:v>
                </c:pt>
                <c:pt idx="3">
                  <c:v>8.3000000000000007</c:v>
                </c:pt>
                <c:pt idx="4">
                  <c:v>25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629-4078-88F0-39462EB2327C}"/>
            </c:ext>
          </c:extLst>
        </c:ser>
        <c:ser>
          <c:idx val="2"/>
          <c:order val="2"/>
          <c:tx>
            <c:v>I=1 А, V=4 В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Лист1!$G$2:$G$7</c:f>
              <c:numCache>
                <c:formatCode>General</c:formatCode>
                <c:ptCount val="6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120</c:v>
                </c:pt>
                <c:pt idx="4">
                  <c:v>180</c:v>
                </c:pt>
                <c:pt idx="5">
                  <c:v>300</c:v>
                </c:pt>
              </c:numCache>
            </c:numRef>
          </c:xVal>
          <c:yVal>
            <c:numRef>
              <c:f>Лист1!$I$2:$I$7</c:f>
              <c:numCache>
                <c:formatCode>General</c:formatCode>
                <c:ptCount val="6"/>
                <c:pt idx="0">
                  <c:v>0</c:v>
                </c:pt>
                <c:pt idx="1">
                  <c:v>3.3</c:v>
                </c:pt>
                <c:pt idx="2">
                  <c:v>5</c:v>
                </c:pt>
                <c:pt idx="3">
                  <c:v>7.7</c:v>
                </c:pt>
                <c:pt idx="4">
                  <c:v>10</c:v>
                </c:pt>
                <c:pt idx="5">
                  <c:v>17.600000000000001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629-4078-88F0-39462EB2327C}"/>
            </c:ext>
          </c:extLst>
        </c:ser>
        <c:ser>
          <c:idx val="3"/>
          <c:order val="3"/>
          <c:tx>
            <c:v>I=1 А, V=3,8 В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1907FF"/>
              </a:solidFill>
              <a:ln w="9525">
                <a:solidFill>
                  <a:srgbClr val="1907FF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1907FF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(Лист1!$J$2,Лист1!$J$4,Лист1!$J$5,Лист1!$J$6)</c:f>
              <c:numCache>
                <c:formatCode>General</c:formatCode>
                <c:ptCount val="4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450</c:v>
                </c:pt>
              </c:numCache>
            </c:numRef>
          </c:xVal>
          <c:yVal>
            <c:numRef>
              <c:f>(Лист1!$L$2,Лист1!$L$4,Лист1!$L$5,Лист1!$L$6)</c:f>
              <c:numCache>
                <c:formatCode>General</c:formatCode>
                <c:ptCount val="4"/>
                <c:pt idx="0">
                  <c:v>0</c:v>
                </c:pt>
                <c:pt idx="1">
                  <c:v>4.5</c:v>
                </c:pt>
                <c:pt idx="2">
                  <c:v>7.8</c:v>
                </c:pt>
                <c:pt idx="3">
                  <c:v>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629-4078-88F0-39462EB2327C}"/>
            </c:ext>
          </c:extLst>
        </c:ser>
        <c:ser>
          <c:idx val="4"/>
          <c:order val="4"/>
          <c:tx>
            <c:v>I=4 А, V=5 В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Лист1!$M$2:$M$8</c:f>
              <c:numCache>
                <c:formatCode>General</c:formatCode>
                <c:ptCount val="7"/>
                <c:pt idx="0">
                  <c:v>0</c:v>
                </c:pt>
                <c:pt idx="1">
                  <c:v>60</c:v>
                </c:pt>
                <c:pt idx="2">
                  <c:v>90</c:v>
                </c:pt>
                <c:pt idx="3">
                  <c:v>180</c:v>
                </c:pt>
                <c:pt idx="4">
                  <c:v>270</c:v>
                </c:pt>
                <c:pt idx="5">
                  <c:v>450</c:v>
                </c:pt>
                <c:pt idx="6">
                  <c:v>800</c:v>
                </c:pt>
              </c:numCache>
            </c:numRef>
          </c:xVal>
          <c:yVal>
            <c:numRef>
              <c:f>Лист1!$O$2:$O$8</c:f>
              <c:numCache>
                <c:formatCode>General</c:formatCode>
                <c:ptCount val="7"/>
                <c:pt idx="0">
                  <c:v>0</c:v>
                </c:pt>
                <c:pt idx="1">
                  <c:v>3.1</c:v>
                </c:pt>
                <c:pt idx="2">
                  <c:v>7.1</c:v>
                </c:pt>
                <c:pt idx="3">
                  <c:v>14.6</c:v>
                </c:pt>
                <c:pt idx="4">
                  <c:v>24.1</c:v>
                </c:pt>
                <c:pt idx="5">
                  <c:v>36.6</c:v>
                </c:pt>
                <c:pt idx="6">
                  <c:v>60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629-4078-88F0-39462EB2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336216"/>
        <c:axId val="161331904"/>
      </c:scatterChart>
      <c:valAx>
        <c:axId val="161336216"/>
        <c:scaling>
          <c:orientation val="minMax"/>
          <c:max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deposition time (s)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39483551415564172"/>
              <c:y val="0.928256262493231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31904"/>
        <c:crosses val="autoZero"/>
        <c:crossBetween val="midCat"/>
      </c:valAx>
      <c:valAx>
        <c:axId val="161331904"/>
        <c:scaling>
          <c:orientation val="minMax"/>
          <c:max val="6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deposited mass mg / </a:t>
                </a:r>
                <a:r>
                  <a:rPr lang="en-US" dirty="0" err="1"/>
                  <a:t>sm</a:t>
                </a:r>
                <a:r>
                  <a:rPr lang="ru-RU" dirty="0"/>
                  <a:t>2</a:t>
                </a:r>
              </a:p>
            </c:rich>
          </c:tx>
          <c:layout>
            <c:manualLayout>
              <c:xMode val="edge"/>
              <c:yMode val="edge"/>
              <c:x val="4.74091452647414E-3"/>
              <c:y val="9.386363883069374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36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84148376380488665"/>
          <c:y val="0.14604308590639656"/>
          <c:w val="0.15622155020477513"/>
          <c:h val="0.48112472598228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2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E5F1F-C432-4EB5-8602-0A3A6D79D56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39975" y="1143000"/>
            <a:ext cx="2178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20B8-D335-48D5-9A93-78C713ADA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5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20B8-D335-48D5-9A93-78C713ADA12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3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0036" y="7011132"/>
            <a:ext cx="22680216" cy="14914762"/>
          </a:xfrm>
        </p:spPr>
        <p:txBody>
          <a:bodyPr anchor="b"/>
          <a:lstStyle>
            <a:lvl1pPr algn="ctr">
              <a:defRPr sz="1488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0036" y="22501064"/>
            <a:ext cx="22680216" cy="10343147"/>
          </a:xfrm>
        </p:spPr>
        <p:txBody>
          <a:bodyPr/>
          <a:lstStyle>
            <a:lvl1pPr marL="0" indent="0" algn="ctr">
              <a:buNone/>
              <a:defRPr sz="5953"/>
            </a:lvl1pPr>
            <a:lvl2pPr marL="1133993" indent="0" algn="ctr">
              <a:buNone/>
              <a:defRPr sz="4961"/>
            </a:lvl2pPr>
            <a:lvl3pPr marL="2267986" indent="0" algn="ctr">
              <a:buNone/>
              <a:defRPr sz="4465"/>
            </a:lvl3pPr>
            <a:lvl4pPr marL="3401979" indent="0" algn="ctr">
              <a:buNone/>
              <a:defRPr sz="3968"/>
            </a:lvl4pPr>
            <a:lvl5pPr marL="4535973" indent="0" algn="ctr">
              <a:buNone/>
              <a:defRPr sz="3968"/>
            </a:lvl5pPr>
            <a:lvl6pPr marL="5669966" indent="0" algn="ctr">
              <a:buNone/>
              <a:defRPr sz="3968"/>
            </a:lvl6pPr>
            <a:lvl7pPr marL="6803959" indent="0" algn="ctr">
              <a:buNone/>
              <a:defRPr sz="3968"/>
            </a:lvl7pPr>
            <a:lvl8pPr marL="7937952" indent="0" algn="ctr">
              <a:buNone/>
              <a:defRPr sz="3968"/>
            </a:lvl8pPr>
            <a:lvl9pPr marL="9071945" indent="0" algn="ctr">
              <a:buNone/>
              <a:defRPr sz="396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4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2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1640706" y="2280848"/>
            <a:ext cx="6520562" cy="3630515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79020" y="2280848"/>
            <a:ext cx="19183683" cy="363051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94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5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270" y="10680325"/>
            <a:ext cx="26082248" cy="17820361"/>
          </a:xfrm>
        </p:spPr>
        <p:txBody>
          <a:bodyPr anchor="b"/>
          <a:lstStyle>
            <a:lvl1pPr>
              <a:defRPr sz="1488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63270" y="28669274"/>
            <a:ext cx="26082248" cy="9371307"/>
          </a:xfrm>
        </p:spPr>
        <p:txBody>
          <a:bodyPr/>
          <a:lstStyle>
            <a:lvl1pPr marL="0" indent="0">
              <a:buNone/>
              <a:defRPr sz="5953">
                <a:solidFill>
                  <a:schemeClr val="tx1">
                    <a:tint val="75000"/>
                  </a:schemeClr>
                </a:solidFill>
              </a:defRPr>
            </a:lvl1pPr>
            <a:lvl2pPr marL="1133993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2pPr>
            <a:lvl3pPr marL="2267986" indent="0">
              <a:buNone/>
              <a:defRPr sz="4465">
                <a:solidFill>
                  <a:schemeClr val="tx1">
                    <a:tint val="75000"/>
                  </a:schemeClr>
                </a:solidFill>
              </a:defRPr>
            </a:lvl3pPr>
            <a:lvl4pPr marL="3401979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4pPr>
            <a:lvl5pPr marL="4535973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5pPr>
            <a:lvl6pPr marL="5669966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6pPr>
            <a:lvl7pPr marL="6803959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7pPr>
            <a:lvl8pPr marL="7937952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8pPr>
            <a:lvl9pPr marL="9071945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5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79020" y="11404240"/>
            <a:ext cx="12852122" cy="271817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309146" y="11404240"/>
            <a:ext cx="12852122" cy="271817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959" y="2280851"/>
            <a:ext cx="26082248" cy="828047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82960" y="10501820"/>
            <a:ext cx="12793058" cy="5146780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3993" indent="0">
              <a:buNone/>
              <a:defRPr sz="4961" b="1"/>
            </a:lvl2pPr>
            <a:lvl3pPr marL="2267986" indent="0">
              <a:buNone/>
              <a:defRPr sz="4465" b="1"/>
            </a:lvl3pPr>
            <a:lvl4pPr marL="3401979" indent="0">
              <a:buNone/>
              <a:defRPr sz="3968" b="1"/>
            </a:lvl4pPr>
            <a:lvl5pPr marL="4535973" indent="0">
              <a:buNone/>
              <a:defRPr sz="3968" b="1"/>
            </a:lvl5pPr>
            <a:lvl6pPr marL="5669966" indent="0">
              <a:buNone/>
              <a:defRPr sz="3968" b="1"/>
            </a:lvl6pPr>
            <a:lvl7pPr marL="6803959" indent="0">
              <a:buNone/>
              <a:defRPr sz="3968" b="1"/>
            </a:lvl7pPr>
            <a:lvl8pPr marL="7937952" indent="0">
              <a:buNone/>
              <a:defRPr sz="3968" b="1"/>
            </a:lvl8pPr>
            <a:lvl9pPr marL="9071945" indent="0">
              <a:buNone/>
              <a:defRPr sz="39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082960" y="15648601"/>
            <a:ext cx="12793058" cy="230167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5309146" y="10501820"/>
            <a:ext cx="12856061" cy="5146780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3993" indent="0">
              <a:buNone/>
              <a:defRPr sz="4961" b="1"/>
            </a:lvl2pPr>
            <a:lvl3pPr marL="2267986" indent="0">
              <a:buNone/>
              <a:defRPr sz="4465" b="1"/>
            </a:lvl3pPr>
            <a:lvl4pPr marL="3401979" indent="0">
              <a:buNone/>
              <a:defRPr sz="3968" b="1"/>
            </a:lvl4pPr>
            <a:lvl5pPr marL="4535973" indent="0">
              <a:buNone/>
              <a:defRPr sz="3968" b="1"/>
            </a:lvl5pPr>
            <a:lvl6pPr marL="5669966" indent="0">
              <a:buNone/>
              <a:defRPr sz="3968" b="1"/>
            </a:lvl6pPr>
            <a:lvl7pPr marL="6803959" indent="0">
              <a:buNone/>
              <a:defRPr sz="3968" b="1"/>
            </a:lvl7pPr>
            <a:lvl8pPr marL="7937952" indent="0">
              <a:buNone/>
              <a:defRPr sz="3968" b="1"/>
            </a:lvl8pPr>
            <a:lvl9pPr marL="9071945" indent="0">
              <a:buNone/>
              <a:defRPr sz="39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5309146" y="15648601"/>
            <a:ext cx="12856061" cy="230167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1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38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9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960" y="2856018"/>
            <a:ext cx="9753279" cy="9996064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6061" y="6168209"/>
            <a:ext cx="15309146" cy="30444362"/>
          </a:xfrm>
        </p:spPr>
        <p:txBody>
          <a:bodyPr/>
          <a:lstStyle>
            <a:lvl1pPr>
              <a:defRPr sz="7937"/>
            </a:lvl1pPr>
            <a:lvl2pPr>
              <a:defRPr sz="6945"/>
            </a:lvl2pPr>
            <a:lvl3pPr>
              <a:defRPr sz="5953"/>
            </a:lvl3pPr>
            <a:lvl4pPr>
              <a:defRPr sz="4961"/>
            </a:lvl4pPr>
            <a:lvl5pPr>
              <a:defRPr sz="4961"/>
            </a:lvl5pPr>
            <a:lvl6pPr>
              <a:defRPr sz="4961"/>
            </a:lvl6pPr>
            <a:lvl7pPr>
              <a:defRPr sz="4961"/>
            </a:lvl7pPr>
            <a:lvl8pPr>
              <a:defRPr sz="4961"/>
            </a:lvl8pPr>
            <a:lvl9pPr>
              <a:defRPr sz="496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2960" y="12852082"/>
            <a:ext cx="9753279" cy="23810073"/>
          </a:xfrm>
        </p:spPr>
        <p:txBody>
          <a:bodyPr/>
          <a:lstStyle>
            <a:lvl1pPr marL="0" indent="0">
              <a:buNone/>
              <a:defRPr sz="3968"/>
            </a:lvl1pPr>
            <a:lvl2pPr marL="1133993" indent="0">
              <a:buNone/>
              <a:defRPr sz="3472"/>
            </a:lvl2pPr>
            <a:lvl3pPr marL="2267986" indent="0">
              <a:buNone/>
              <a:defRPr sz="2976"/>
            </a:lvl3pPr>
            <a:lvl4pPr marL="3401979" indent="0">
              <a:buNone/>
              <a:defRPr sz="2480"/>
            </a:lvl4pPr>
            <a:lvl5pPr marL="4535973" indent="0">
              <a:buNone/>
              <a:defRPr sz="2480"/>
            </a:lvl5pPr>
            <a:lvl6pPr marL="5669966" indent="0">
              <a:buNone/>
              <a:defRPr sz="2480"/>
            </a:lvl6pPr>
            <a:lvl7pPr marL="6803959" indent="0">
              <a:buNone/>
              <a:defRPr sz="2480"/>
            </a:lvl7pPr>
            <a:lvl8pPr marL="7937952" indent="0">
              <a:buNone/>
              <a:defRPr sz="2480"/>
            </a:lvl8pPr>
            <a:lvl9pPr marL="9071945" indent="0">
              <a:buNone/>
              <a:defRPr sz="24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2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960" y="2856018"/>
            <a:ext cx="9753279" cy="9996064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56061" y="6168209"/>
            <a:ext cx="15309146" cy="30444362"/>
          </a:xfrm>
        </p:spPr>
        <p:txBody>
          <a:bodyPr/>
          <a:lstStyle>
            <a:lvl1pPr marL="0" indent="0">
              <a:buNone/>
              <a:defRPr sz="7937"/>
            </a:lvl1pPr>
            <a:lvl2pPr marL="1133993" indent="0">
              <a:buNone/>
              <a:defRPr sz="6945"/>
            </a:lvl2pPr>
            <a:lvl3pPr marL="2267986" indent="0">
              <a:buNone/>
              <a:defRPr sz="5953"/>
            </a:lvl3pPr>
            <a:lvl4pPr marL="3401979" indent="0">
              <a:buNone/>
              <a:defRPr sz="4961"/>
            </a:lvl4pPr>
            <a:lvl5pPr marL="4535973" indent="0">
              <a:buNone/>
              <a:defRPr sz="4961"/>
            </a:lvl5pPr>
            <a:lvl6pPr marL="5669966" indent="0">
              <a:buNone/>
              <a:defRPr sz="4961"/>
            </a:lvl6pPr>
            <a:lvl7pPr marL="6803959" indent="0">
              <a:buNone/>
              <a:defRPr sz="4961"/>
            </a:lvl7pPr>
            <a:lvl8pPr marL="7937952" indent="0">
              <a:buNone/>
              <a:defRPr sz="4961"/>
            </a:lvl8pPr>
            <a:lvl9pPr marL="9071945" indent="0">
              <a:buNone/>
              <a:defRPr sz="49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2960" y="12852082"/>
            <a:ext cx="9753279" cy="23810073"/>
          </a:xfrm>
        </p:spPr>
        <p:txBody>
          <a:bodyPr/>
          <a:lstStyle>
            <a:lvl1pPr marL="0" indent="0">
              <a:buNone/>
              <a:defRPr sz="3968"/>
            </a:lvl1pPr>
            <a:lvl2pPr marL="1133993" indent="0">
              <a:buNone/>
              <a:defRPr sz="3472"/>
            </a:lvl2pPr>
            <a:lvl3pPr marL="2267986" indent="0">
              <a:buNone/>
              <a:defRPr sz="2976"/>
            </a:lvl3pPr>
            <a:lvl4pPr marL="3401979" indent="0">
              <a:buNone/>
              <a:defRPr sz="2480"/>
            </a:lvl4pPr>
            <a:lvl5pPr marL="4535973" indent="0">
              <a:buNone/>
              <a:defRPr sz="2480"/>
            </a:lvl5pPr>
            <a:lvl6pPr marL="5669966" indent="0">
              <a:buNone/>
              <a:defRPr sz="2480"/>
            </a:lvl6pPr>
            <a:lvl7pPr marL="6803959" indent="0">
              <a:buNone/>
              <a:defRPr sz="2480"/>
            </a:lvl7pPr>
            <a:lvl8pPr marL="7937952" indent="0">
              <a:buNone/>
              <a:defRPr sz="2480"/>
            </a:lvl8pPr>
            <a:lvl9pPr marL="9071945" indent="0">
              <a:buNone/>
              <a:defRPr sz="24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1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020" y="2280851"/>
            <a:ext cx="26082248" cy="8280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9020" y="11404240"/>
            <a:ext cx="26082248" cy="2718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079020" y="39706591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4171-4B2E-4891-9080-591D95A3907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17096" y="39706591"/>
            <a:ext cx="10206097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1357203" y="39706591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8B3D3-C9A8-49FF-A7B1-BC3589EC8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2267986" rtl="0" eaLnBrk="1" latinLnBrk="0" hangingPunct="1">
        <a:lnSpc>
          <a:spcPct val="90000"/>
        </a:lnSpc>
        <a:spcBef>
          <a:spcPct val="0"/>
        </a:spcBef>
        <a:buNone/>
        <a:defRPr sz="109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6997" indent="-566997" algn="l" defTabSz="2267986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0990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2834983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968976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2969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6962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0956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4949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8942" indent="-566997" algn="l" defTabSz="2267986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3993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7986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1979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5973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69966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3959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7952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1945" algn="l" defTabSz="2267986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g"/><Relationship Id="rId18" Type="http://schemas.openxmlformats.org/officeDocument/2006/relationships/image" Target="../media/image15.jpe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jpg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17" Type="http://schemas.openxmlformats.org/officeDocument/2006/relationships/image" Target="../media/image14.jpe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23" Type="http://schemas.openxmlformats.org/officeDocument/2006/relationships/image" Target="../media/image20.jp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chart" Target="../charts/chart1.xml"/><Relationship Id="rId14" Type="http://schemas.openxmlformats.org/officeDocument/2006/relationships/image" Target="../media/image11.jpeg"/><Relationship Id="rId22" Type="http://schemas.openxmlformats.org/officeDocument/2006/relationships/image" Target="../media/image19.jp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2">
            <a:extLst>
              <a:ext uri="{FF2B5EF4-FFF2-40B4-BE49-F238E27FC236}">
                <a16:creationId xmlns:a16="http://schemas.microsoft.com/office/drawing/2014/main" xmlns="" id="{3EE68883-82DA-46FF-9B23-5441C1D2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0240287" cy="25390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37" tIns="342842" rIns="137137" bIns="342842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investigation of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electrophoretically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deposited suspended graphene-based films  by means of SEM, EDX/X-ray diffraction, and Raman  spectroscopy measurements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Box 123">
            <a:extLst>
              <a:ext uri="{FF2B5EF4-FFF2-40B4-BE49-F238E27FC236}">
                <a16:creationId xmlns:a16="http://schemas.microsoft.com/office/drawing/2014/main" xmlns="" id="{6A743CFB-1E9E-4A37-B8A4-46DF96244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539040"/>
            <a:ext cx="30240288" cy="153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37" tIns="137137" rIns="137137" bIns="137137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D.N.Savelyev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E.A. Grushevski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N.G. Savinski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A. Smirnova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L.A. Mazaletsky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V.I. Bachurin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A.B. Churilov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pc="-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Department of Nanotechnology in Electronics, </a:t>
            </a:r>
            <a:r>
              <a:rPr lang="en-US" sz="2800" spc="-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YarSU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named after P.G. </a:t>
            </a:r>
            <a:r>
              <a:rPr lang="en-US" sz="2800" spc="-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Demidov</a:t>
            </a:r>
            <a:r>
              <a:rPr lang="en-US" sz="2800" spc="-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Sovetskaya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Yaroslavl, Russia</a:t>
            </a: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Valiev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Institute of Physics and Technology of Russian Academy of Sciences, Yaroslavl Branch</a:t>
            </a:r>
            <a:r>
              <a:rPr lang="en-US" sz="2800" spc="-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Universitetskaya</a:t>
            </a:r>
            <a:r>
              <a:rPr lang="en-US" sz="2800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21, Yaroslavl, Russia</a:t>
            </a:r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i="1" dirty="0">
                <a:solidFill>
                  <a:schemeClr val="accent1">
                    <a:lumMod val="75000"/>
                  </a:schemeClr>
                </a:solidFill>
              </a:rPr>
              <a:t>dmitriy.savelev9@mail.ru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181" y="4423598"/>
            <a:ext cx="29427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attractive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graphene-like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bio-electrochemical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anti-glare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corrosion-resistant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coatings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implants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manufacture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coating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outstanding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uniformity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fewer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restrictions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flake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hydrophobic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disperse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inherently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coatings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13635" y="39569770"/>
            <a:ext cx="14360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  <a:endParaRPr lang="ru-RU" sz="4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5649" y="40316057"/>
            <a:ext cx="26669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electrophoretic precipitation from an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aqueoussolution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an electrolyte of ammonium sulfate is carried out. At the initial stage of growth (up to 15 seconds), the growth of a layer of small individual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 less than 100 nm in diameter is noticeable. Then a layered structure is formed (30 seconds of deposition) with a layer size of about 300 nm and up to several microns. Finally, at a growth time of 800 seconds, columnar structures with a developed relief begin to form. The process is characterized as low-defect.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0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63" y="34676108"/>
            <a:ext cx="5412582" cy="4346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Рисунок 16" descr="0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025" y="34676108"/>
            <a:ext cx="5310228" cy="4346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Рисунок 17" descr="09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869" y="34684882"/>
            <a:ext cx="5014289" cy="4337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4329202" y="39197178"/>
            <a:ext cx="456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Fig.10.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eposition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of 15 seconds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01696" y="39171329"/>
            <a:ext cx="456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Deposition of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seconds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3564" y="39145479"/>
            <a:ext cx="456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Deposition of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800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seconds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16951" y="10035673"/>
            <a:ext cx="10587004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exfoliation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two-electrode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aqueous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ammonium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graflex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platinum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exfoliation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washed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deionized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divided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precipitate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exfoliated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dispersed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deionized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surfactant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Synthanol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23E4P5",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rotary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cavitation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centrifuge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cabinet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centrifuged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cabinet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° C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subjected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Ultra-Sound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kHz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60 W)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precipitate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centrifugation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7000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500C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cabinet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185434" y="19864360"/>
            <a:ext cx="166496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graphene-like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flake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diffraction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crystallites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±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practically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exfoliated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aggregate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/SiO2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SEM/TEM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AFM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imaging.Raman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(RAMAN)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13336256" y="23121741"/>
                <a:ext cx="8523642" cy="1156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  <m:sup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d>
                        <m:d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𝒏𝒎</m:t>
                          </m:r>
                        </m:e>
                      </m:d>
                      <m:r>
                        <a:rPr lang="ru-RU" sz="280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800" b="1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ru-RU" sz="2800" b="1" i="1">
                                  <a:latin typeface="Cambria Math" panose="02040503050406030204" pitchFamily="18" charset="0"/>
                                </a:rPr>
                                <m:t>𝑳𝒂𝒔𝒆𝒓</m:t>
                              </m:r>
                            </m:sub>
                            <m:sup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ru-RU" sz="2800" b="1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6256" y="23121741"/>
                <a:ext cx="8523642" cy="11565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22010720" y="23252576"/>
                <a:ext cx="6292376" cy="913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ru-RU" sz="2800" b="1" i="0">
                              <a:latin typeface="Cambria Math" panose="02040503050406030204" pitchFamily="18" charset="0"/>
                            </a:rPr>
                            <m:t>   </m:t>
                          </m:r>
                        </m:sub>
                      </m:sSub>
                      <m:d>
                        <m:d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ru-RU" sz="2800" b="1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skw"/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ru-RU" sz="2800" b="1" i="0">
                                  <a:latin typeface="Cambria Math" panose="02040503050406030204" pitchFamily="18" charset="0"/>
                                </a:rPr>
                                <m:t>𝟏𝟒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ru-RU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8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sSubSup>
                                <m:sSubSupPr>
                                  <m:ctrlP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  <m:sup>
                                  <m:r>
                                    <a:rPr lang="ru-RU" sz="28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0720" y="23252576"/>
                <a:ext cx="6292376" cy="91313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Прямоугольник 25"/>
          <p:cNvSpPr/>
          <p:nvPr/>
        </p:nvSpPr>
        <p:spPr>
          <a:xfrm>
            <a:off x="13239001" y="24227900"/>
            <a:ext cx="166528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visible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wavelength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wavelength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cellular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3.82 x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baseline="30000" dirty="0" smtClean="0"/>
              <a:t>7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mcm</a:t>
            </a:r>
            <a:r>
              <a:rPr lang="ru-RU" sz="2800" b="1" baseline="30000" dirty="0"/>
              <a:t>-2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mcm</a:t>
            </a:r>
            <a:r>
              <a:rPr lang="ru-RU" sz="2800" b="1" baseline="30000" dirty="0"/>
              <a:t>-2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millionths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ppm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 shows the results of processing the Raman spectra of samples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relatively low value of the integral intensity ratio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/I</a:t>
            </a:r>
            <a:r>
              <a:rPr lang="ru-RU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indicates a low defect rate of the process.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575852"/>
              </p:ext>
            </p:extLst>
          </p:nvPr>
        </p:nvGraphicFramePr>
        <p:xfrm>
          <a:off x="398729" y="20391580"/>
          <a:ext cx="12568545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9362"/>
                <a:gridCol w="1233380"/>
                <a:gridCol w="1411205"/>
                <a:gridCol w="1411205"/>
                <a:gridCol w="1210621"/>
                <a:gridCol w="1411205"/>
                <a:gridCol w="1008614"/>
                <a:gridCol w="1411205"/>
                <a:gridCol w="1621748"/>
              </a:tblGrid>
              <a:tr h="12652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Sample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D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G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2D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I</a:t>
                      </a:r>
                      <a:r>
                        <a:rPr lang="ru-RU" sz="2800" baseline="-25000" dirty="0">
                          <a:effectLst/>
                        </a:rPr>
                        <a:t>D</a:t>
                      </a:r>
                      <a:r>
                        <a:rPr lang="ru-RU" sz="2800" dirty="0">
                          <a:effectLst/>
                        </a:rPr>
                        <a:t>/I</a:t>
                      </a:r>
                      <a:r>
                        <a:rPr lang="ru-RU" sz="2800" baseline="-25000" dirty="0">
                          <a:effectLst/>
                        </a:rPr>
                        <a:t>G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I</a:t>
                      </a:r>
                      <a:r>
                        <a:rPr lang="ru-RU" sz="2800" baseline="-25000">
                          <a:effectLst/>
                        </a:rPr>
                        <a:t>2D</a:t>
                      </a:r>
                      <a:r>
                        <a:rPr lang="ru-RU" sz="2800">
                          <a:effectLst/>
                        </a:rPr>
                        <a:t>/I</a:t>
                      </a:r>
                      <a:r>
                        <a:rPr lang="ru-RU" sz="2800" baseline="-25000">
                          <a:effectLst/>
                        </a:rPr>
                        <a:t>G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</a:t>
                      </a:r>
                      <a:r>
                        <a:rPr lang="en-US" sz="2800" baseline="-25000" dirty="0">
                          <a:effectLst/>
                        </a:rPr>
                        <a:t>A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n</a:t>
                      </a:r>
                      <a:r>
                        <a:rPr lang="en-US" sz="2800" baseline="-25000" dirty="0" err="1">
                          <a:effectLst/>
                        </a:rPr>
                        <a:t>D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mcm</a:t>
                      </a:r>
                      <a:r>
                        <a:rPr lang="ru-RU" sz="2800" b="1" baseline="30000" dirty="0" smtClean="0"/>
                        <a:t>-2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</a:t>
                      </a:r>
                      <a:r>
                        <a:rPr lang="en-US" sz="2800" baseline="-25000">
                          <a:effectLst/>
                        </a:rPr>
                        <a:t>D</a:t>
                      </a:r>
                      <a:r>
                        <a:rPr lang="en-US" sz="2800">
                          <a:effectLst/>
                        </a:rPr>
                        <a:t> </a:t>
                      </a:r>
                      <a:r>
                        <a:rPr lang="ru-RU" sz="2800">
                          <a:effectLst/>
                        </a:rPr>
                        <a:t>/</a:t>
                      </a:r>
                      <a:r>
                        <a:rPr lang="en-US" sz="2800">
                          <a:effectLst/>
                        </a:rPr>
                        <a:t>n</a:t>
                      </a:r>
                      <a:r>
                        <a:rPr lang="en-US" sz="2800" baseline="-25000">
                          <a:effectLst/>
                        </a:rPr>
                        <a:t>C </a:t>
                      </a:r>
                      <a:r>
                        <a:rPr lang="ru-RU" sz="2800">
                          <a:effectLst/>
                        </a:rPr>
                        <a:t>(ppm)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1(I)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123,5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773,0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146,2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0,160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0,189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34,6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766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129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1(A)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3051,0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20332,0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8050,0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0,150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0,396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35,8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520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136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2(I)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278,0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1073,0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67,0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0,259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0,062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27,2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431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</a:t>
                      </a:r>
                      <a:r>
                        <a:rPr lang="en-US" sz="2800" b="1">
                          <a:effectLst/>
                        </a:rPr>
                        <a:t>15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2(A)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8523,0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29808,0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1888,0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0,286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0,063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25,9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476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</a:t>
                      </a:r>
                      <a:r>
                        <a:rPr lang="en-US" sz="2800" b="1">
                          <a:effectLst/>
                        </a:rPr>
                        <a:t>25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3(I)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278,0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1104,0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323,0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0,252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0,293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27,6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419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</a:t>
                      </a:r>
                      <a:r>
                        <a:rPr lang="en-US" sz="2800" b="1">
                          <a:effectLst/>
                        </a:rPr>
                        <a:t>10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3(A)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6862,0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30510,0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22162,0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0,225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0,726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29,2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374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98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film</a:t>
                      </a:r>
                      <a:r>
                        <a:rPr lang="ru-RU" sz="2800" dirty="0" smtClean="0">
                          <a:effectLst/>
                        </a:rPr>
                        <a:t> </a:t>
                      </a:r>
                      <a:r>
                        <a:rPr lang="ru-RU" sz="2800" dirty="0">
                          <a:effectLst/>
                        </a:rPr>
                        <a:t>(</a:t>
                      </a:r>
                      <a:r>
                        <a:rPr lang="en-US" sz="2800" dirty="0">
                          <a:effectLst/>
                        </a:rPr>
                        <a:t>I)</a:t>
                      </a:r>
                      <a:r>
                        <a:rPr lang="ru-RU" sz="2800" dirty="0">
                          <a:effectLst/>
                        </a:rPr>
                        <a:t>*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36,33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24,14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74,26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0,250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3,07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27,7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415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109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2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film(A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r>
                        <a:rPr lang="ru-RU" sz="2800" dirty="0">
                          <a:effectLst/>
                        </a:rPr>
                        <a:t>*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309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2172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3158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0,14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1,45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37,0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233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61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309467" y="19826207"/>
            <a:ext cx="89444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1. </a:t>
            </a:r>
            <a:r>
              <a:rPr lang="en-US" sz="2800" b="1" dirty="0"/>
              <a:t>Characteristics of Raman spectra of samples</a:t>
            </a:r>
            <a:r>
              <a:rPr lang="en-US" sz="2400" dirty="0" smtClean="0"/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5693" y="26892887"/>
            <a:ext cx="13373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AutoNum type="romanUcParenBoth"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(A)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3439" y="28278153"/>
            <a:ext cx="15510515" cy="350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positively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cataphoresis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neutralization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NH4+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electrolyte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partially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oxidized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carbonyl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Hamaker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proceeds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suspension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g/l,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maintained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300-500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saturation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7884" y="31963707"/>
            <a:ext cx="15516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Hamaker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5091225" y="32939761"/>
                <a:ext cx="5909388" cy="899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dW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sz="2800" b="1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dt</m:t>
                          </m:r>
                        </m:den>
                      </m:f>
                      <m:r>
                        <m:rPr>
                          <m:nor/>
                        </m:rPr>
                        <a:rPr lang="ru-RU" sz="28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ru-RU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8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ru-RU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8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ru-RU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8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EA</m:t>
                      </m:r>
                      <m:sSub>
                        <m:sSubPr>
                          <m:ctrlPr>
                            <a:rPr lang="ru-RU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sz="2800" b="1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sz="2800" b="1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225" y="32939761"/>
                <a:ext cx="5909388" cy="8995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Прямоугольник 32"/>
          <p:cNvSpPr/>
          <p:nvPr/>
        </p:nvSpPr>
        <p:spPr>
          <a:xfrm>
            <a:off x="287884" y="33674185"/>
            <a:ext cx="11556407" cy="607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the deposited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 (kg),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deposition time (s),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µ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the electrophoretic mobility (m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(B*s)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,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the applied potential (B*m 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surface area of the electrode (m),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3200" b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concentration of particles in the colloid (Kg*m 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efficiency coefficient.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efficiency factor takes into account the proportion of particles that come into contact with the surface of the electrode and are subsequently deposited on metal substrates.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498032"/>
              </p:ext>
            </p:extLst>
          </p:nvPr>
        </p:nvGraphicFramePr>
        <p:xfrm>
          <a:off x="16221030" y="28364756"/>
          <a:ext cx="13614040" cy="53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4" y="14630738"/>
            <a:ext cx="3541856" cy="1769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9" y="10144540"/>
            <a:ext cx="4074919" cy="2799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Прямоугольник 36"/>
          <p:cNvSpPr/>
          <p:nvPr/>
        </p:nvSpPr>
        <p:spPr>
          <a:xfrm>
            <a:off x="51438" y="13113813"/>
            <a:ext cx="51865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of electrochemical exfoliation of graphite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696" y="16449357"/>
            <a:ext cx="1114514" cy="1486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210" y="16449356"/>
            <a:ext cx="1114514" cy="1486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Рисунок 39" descr="фото0117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66724" y="16449356"/>
            <a:ext cx="1723802" cy="1486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121913" y="18170311"/>
            <a:ext cx="4950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formation,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filtration and powder production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15368" y="33769428"/>
            <a:ext cx="1322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9.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 deposition of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nanographene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a copper cathode, from a solution of 3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ammonium sulfate electrolyte.(process at different voltage and current values 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671945" y="14992016"/>
            <a:ext cx="5163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electrophoretic deposition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82" y="11835740"/>
            <a:ext cx="4357339" cy="3156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Рисунок 45" descr="20200525_151209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18921"/>
          <a:stretch>
            <a:fillRect/>
          </a:stretch>
        </p:blipFill>
        <p:spPr bwMode="auto">
          <a:xfrm>
            <a:off x="16748420" y="16218997"/>
            <a:ext cx="2252506" cy="2745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7" name="Рисунок 46" descr="20200525_151021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38455" r="30008" b="-433"/>
          <a:stretch>
            <a:fillRect/>
          </a:stretch>
        </p:blipFill>
        <p:spPr bwMode="auto">
          <a:xfrm>
            <a:off x="19112339" y="16250204"/>
            <a:ext cx="2453093" cy="2741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0727466" y="19265273"/>
            <a:ext cx="4130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 descr="20200525_151112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20418"/>
          <a:stretch>
            <a:fillRect/>
          </a:stretch>
        </p:blipFill>
        <p:spPr bwMode="auto">
          <a:xfrm>
            <a:off x="21705850" y="16592024"/>
            <a:ext cx="3456449" cy="1981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0" name="Рисунок 49" descr="20200525_151429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978"/>
          <a:stretch>
            <a:fillRect/>
          </a:stretch>
        </p:blipFill>
        <p:spPr bwMode="auto">
          <a:xfrm>
            <a:off x="25302717" y="16592867"/>
            <a:ext cx="3453182" cy="1987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2124645" y="9183792"/>
            <a:ext cx="530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-based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nanofilters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972017" y="9075263"/>
            <a:ext cx="641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Flexible transparent conductive coatings and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films based on graphene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04" y="6875238"/>
            <a:ext cx="2990116" cy="2242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076" y="6883535"/>
            <a:ext cx="3004153" cy="2102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466" y="6865648"/>
            <a:ext cx="3143941" cy="2100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8896873" y="9090145"/>
            <a:ext cx="5082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Graphene-based supercapacitors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19" y="6871113"/>
            <a:ext cx="4625539" cy="2243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2" name="Прямоугольник 61"/>
          <p:cNvSpPr/>
          <p:nvPr/>
        </p:nvSpPr>
        <p:spPr>
          <a:xfrm>
            <a:off x="16005433" y="10040485"/>
            <a:ext cx="85578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suspension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graphene-like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g/l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5 %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ammonium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sulfate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Electrophoretic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neutral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=6.7)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1.9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V /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two-electrode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anode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foil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EnSpectr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R532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Zeiss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SUPRA – 40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Oxford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ARL XTRA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powder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diffractometer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287884" y="39985268"/>
            <a:ext cx="2896920" cy="2487571"/>
            <a:chOff x="25902604" y="40321366"/>
            <a:chExt cx="4687754" cy="3920336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604" y="42332426"/>
              <a:ext cx="2150632" cy="1909276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3183" y="41175228"/>
              <a:ext cx="2857175" cy="1941415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3852" y="40321366"/>
              <a:ext cx="1914700" cy="1909276"/>
            </a:xfrm>
            <a:prstGeom prst="rect">
              <a:avLst/>
            </a:prstGeom>
          </p:spPr>
        </p:pic>
      </p:grpSp>
      <p:pic>
        <p:nvPicPr>
          <p:cNvPr id="1026" name="Picture 2" descr="IncaTemp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504" y="6301187"/>
            <a:ext cx="4163177" cy="32788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4524122" y="9557876"/>
            <a:ext cx="5568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EDX/X-ray diffraction spectrum of the elemental composition of 1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sample.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%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– 93,04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of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– 5,68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1466</Words>
  <Application>Microsoft Office PowerPoint</Application>
  <PresentationFormat>Произвольный</PresentationFormat>
  <Paragraphs>134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Kot</dc:creator>
  <cp:lastModifiedBy>Kot</cp:lastModifiedBy>
  <cp:revision>25</cp:revision>
  <dcterms:created xsi:type="dcterms:W3CDTF">2021-08-18T05:27:49Z</dcterms:created>
  <dcterms:modified xsi:type="dcterms:W3CDTF">2021-08-19T09:59:56Z</dcterms:modified>
</cp:coreProperties>
</file>