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9" r:id="rId1"/>
  </p:sldMasterIdLst>
  <p:notesMasterIdLst>
    <p:notesMasterId r:id="rId14"/>
  </p:notesMasterIdLst>
  <p:handoutMasterIdLst>
    <p:handoutMasterId r:id="rId15"/>
  </p:handoutMasterIdLst>
  <p:sldIdLst>
    <p:sldId id="375" r:id="rId2"/>
    <p:sldId id="415" r:id="rId3"/>
    <p:sldId id="436" r:id="rId4"/>
    <p:sldId id="437" r:id="rId5"/>
    <p:sldId id="429" r:id="rId6"/>
    <p:sldId id="427" r:id="rId7"/>
    <p:sldId id="441" r:id="rId8"/>
    <p:sldId id="440" r:id="rId9"/>
    <p:sldId id="442" r:id="rId10"/>
    <p:sldId id="438" r:id="rId11"/>
    <p:sldId id="439" r:id="rId12"/>
    <p:sldId id="443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572"/>
    <a:srgbClr val="3333CC"/>
    <a:srgbClr val="740000"/>
    <a:srgbClr val="FF7C80"/>
    <a:srgbClr val="FF9900"/>
    <a:srgbClr val="CCFFFF"/>
    <a:srgbClr val="99FFCC"/>
    <a:srgbClr val="47FF0D"/>
    <a:srgbClr val="55AD13"/>
    <a:srgbClr val="F6FA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2" autoAdjust="0"/>
    <p:restoredTop sz="82975" autoAdjust="0"/>
  </p:normalViewPr>
  <p:slideViewPr>
    <p:cSldViewPr>
      <p:cViewPr varScale="1">
        <p:scale>
          <a:sx n="96" d="100"/>
          <a:sy n="96" d="100"/>
        </p:scale>
        <p:origin x="-24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4EB9C-9D80-4C07-8606-68F65EE128BF}" type="datetimeFigureOut">
              <a:rPr lang="ru-RU" smtClean="0"/>
              <a:pPr/>
              <a:t>15.08.2021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FD802-6374-40FC-BE61-68223102B1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031CADC-A46E-4CE0-B30F-18E06D452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361950"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Параметры моделируемой системы.</a:t>
            </a:r>
          </a:p>
          <a:p>
            <a:endParaRPr lang="ru-RU" dirty="0" smtClean="0"/>
          </a:p>
          <a:p>
            <a:r>
              <a:rPr lang="ru-RU" dirty="0" smtClean="0"/>
              <a:t>Мы берем в качестве примера </a:t>
            </a:r>
            <a:r>
              <a:rPr lang="ru-RU" dirty="0" err="1" smtClean="0"/>
              <a:t>мишен</a:t>
            </a:r>
            <a:r>
              <a:rPr lang="ru-RU" dirty="0" smtClean="0"/>
              <a:t> медь облучаем ее </a:t>
            </a:r>
            <a:r>
              <a:rPr lang="ru-RU" dirty="0" err="1" smtClean="0"/>
              <a:t>нанокластерами</a:t>
            </a:r>
            <a:r>
              <a:rPr lang="ru-RU" dirty="0" smtClean="0"/>
              <a:t> меди при энергиях от 100 до 300 </a:t>
            </a:r>
            <a:r>
              <a:rPr lang="ru-RU" dirty="0" err="1" smtClean="0"/>
              <a:t>эв</a:t>
            </a:r>
            <a:r>
              <a:rPr lang="ru-RU" dirty="0" smtClean="0"/>
              <a:t>/атом.</a:t>
            </a:r>
          </a:p>
          <a:p>
            <a:r>
              <a:rPr lang="ru-RU" dirty="0" smtClean="0"/>
              <a:t>В рамках молекулярной динамики расчетной областью является параллелепипед со сторонами 11×11×18 нм и в </a:t>
            </a:r>
            <a:r>
              <a:rPr lang="ru-RU" dirty="0" err="1" smtClean="0"/>
              <a:t>нанокластере</a:t>
            </a:r>
            <a:r>
              <a:rPr lang="ru-RU" dirty="0" smtClean="0"/>
              <a:t> 141. В качестве межатомного потенциала используется универсальный ЕАМ (</a:t>
            </a:r>
            <a:r>
              <a:rPr lang="ru-RU" dirty="0" err="1" smtClean="0"/>
              <a:t>Embedded</a:t>
            </a:r>
            <a:r>
              <a:rPr lang="ru-RU" dirty="0" smtClean="0"/>
              <a:t> </a:t>
            </a:r>
            <a:r>
              <a:rPr lang="ru-RU" dirty="0" err="1" smtClean="0"/>
              <a:t>atom</a:t>
            </a:r>
            <a:r>
              <a:rPr lang="ru-RU" dirty="0" smtClean="0"/>
              <a:t> </a:t>
            </a:r>
            <a:r>
              <a:rPr lang="ru-RU" dirty="0" err="1" smtClean="0"/>
              <a:t>model</a:t>
            </a:r>
            <a:r>
              <a:rPr lang="ru-RU" dirty="0" smtClean="0"/>
              <a:t>) - потенциал для меди, встроенный в пакет LAMMPS.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DB68B-1583-44D5-B0B3-49F1E1D405D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Структура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решетки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Гексагональная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плотноупакованная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решетка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сокращенно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ГПУ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отличается от простой </a:t>
            </a:r>
            <a:r>
              <a:rPr lang="ru-RU" sz="1200" b="1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гексагональной</a:t>
            </a:r>
            <a:r>
              <a:rPr lang="ru-RU" sz="1200" b="0" i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 тем, что в центр объема каждой второй треугольной призмы помещен дополнительный узел.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</a:t>
            </a:r>
            <a:r>
              <a:rPr lang="ru-RU" baseline="0" dirty="0" smtClean="0"/>
              <a:t> э</a:t>
            </a:r>
            <a:r>
              <a:rPr lang="ru-RU" dirty="0" smtClean="0"/>
              <a:t>том слайде демонстрируется динамика формирования волнового эффекта переноса тепла в мишени при облучении </a:t>
            </a:r>
            <a:r>
              <a:rPr lang="ru-RU" dirty="0" err="1" smtClean="0"/>
              <a:t>нанокластерами</a:t>
            </a:r>
            <a:r>
              <a:rPr lang="ru-RU" dirty="0" smtClean="0"/>
              <a:t> энергии 50 эВ / атом</a:t>
            </a:r>
            <a:r>
              <a:rPr lang="ru-RU" baseline="0" dirty="0" smtClean="0"/>
              <a:t> </a:t>
            </a:r>
            <a:r>
              <a:rPr lang="ru-RU" dirty="0" smtClean="0"/>
              <a:t>в виде последовательности изображений.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Эффект волнового процесса теплопроводности (движущейся области с высокой температурой) [3]. В</a:t>
            </a: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работе А.А.Самарского и И.М. Соболя 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6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]</a:t>
            </a:r>
            <a:r>
              <a:rPr lang="ru-RU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впервые выполнены расчеты температурных волн.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31CADC-A46E-4CE0-B30F-18E06D45270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62573-8805-4499-8358-91BF52104D99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03B5-13AF-48DB-9E33-F25A078F2B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F8402-7C9C-4D21-8400-3BFE5D880FFC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AF9FC-450D-4596-8DC7-C4C016D1CF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D9175-0919-4B39-99D6-A47FC17E8816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3B3CB-A375-4F6A-8272-5964C4545E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NM&amp;A'2018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34BAFE8-496C-42B4-BCD0-CD1134E17B7C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8ED282-50DD-46BC-8ECD-B5EAA8811A42}" type="datetime1">
              <a:rPr lang="ru-RU" smtClean="0"/>
              <a:pPr/>
              <a:t>15.08.2021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639E2-D9D1-42A1-BDA3-8AEA8F6BA66E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A48A0-34E8-443E-ACCA-0DDB0A364224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AA399-1BBC-457D-A8B9-DD4740F491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CD5977-9CEC-46AE-A170-829811EC0D06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3E470-D91C-4D54-A7D3-20E51F0ACA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1CC993-74C2-4B17-ADB0-68CDF725762D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DF549-D590-4660-A546-718BC0BCBB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F40F5-EFF0-44A3-966F-4E3DB8B1A2B4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6B81-E874-47DB-9CF0-2255654E1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EBA79C-0751-4B39-BAA1-5C192270FE2E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DF98A-551B-40D9-900F-6CE4C7C9F7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5A8F56-5E40-4ED6-9BFA-D732971BA073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DCB37E-D291-449F-B3C0-0109CED81A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D4C61-F0EC-4750-A9CA-CFC2B59FA47D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3E626-185F-42C3-A0A4-E43EE05D34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9D545F-C887-482E-A5DC-355D58FD0E0D}" type="datetime1">
              <a:rPr lang="ru-RU" smtClean="0"/>
              <a:pPr>
                <a:defRPr/>
              </a:pPr>
              <a:t>15.08.2021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NM&amp;A'2018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3C17C1-0949-4D7C-BFE2-9CEF361D22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zafar@jinr.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404813"/>
            <a:ext cx="8596312" cy="563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defRPr/>
            </a:pPr>
            <a:endParaRPr lang="ru-RU" sz="2400" b="1" dirty="0">
              <a:solidFill>
                <a:schemeClr val="bg2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Times New Roman" pitchFamily="18" charset="0"/>
            </a:endParaRPr>
          </a:p>
          <a:p>
            <a:pPr algn="r">
              <a:defRPr/>
            </a:pPr>
            <a:endParaRPr lang="ru-RU" dirty="0"/>
          </a:p>
          <a:p>
            <a:pPr algn="r">
              <a:defRPr/>
            </a:pPr>
            <a:endParaRPr lang="ru-RU" dirty="0"/>
          </a:p>
          <a:p>
            <a:pPr algn="r">
              <a:defRPr/>
            </a:pPr>
            <a:endParaRPr lang="ru-RU" dirty="0"/>
          </a:p>
          <a:p>
            <a:pPr algn="r">
              <a:defRPr/>
            </a:pPr>
            <a:r>
              <a:rPr lang="en-US" dirty="0"/>
              <a:t>		</a:t>
            </a:r>
          </a:p>
          <a:p>
            <a:pPr>
              <a:defRPr/>
            </a:pPr>
            <a:endParaRPr lang="ru-RU" dirty="0"/>
          </a:p>
          <a:p>
            <a:pPr algn="ctr">
              <a:defRPr/>
            </a:pPr>
            <a:endParaRPr lang="en-US" sz="1600" b="1" i="1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>
              <a:defRPr/>
            </a:pPr>
            <a:endParaRPr lang="en-US" sz="16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sz="16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Б. Батгэрэл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 И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В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Пузынин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 Т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П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Пузынина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 И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Г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 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Христов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  Р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Д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 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Христова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ru-RU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З</a:t>
            </a:r>
            <a:r>
              <a:rPr lang="en-US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К</a:t>
            </a:r>
            <a:r>
              <a:rPr lang="en-US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1600" b="1" i="1" u="sng" dirty="0" smtClean="0">
                <a:solidFill>
                  <a:schemeClr val="accent4">
                    <a:lumMod val="75000"/>
                  </a:schemeClr>
                </a:solidFill>
              </a:rPr>
              <a:t>Тухлиев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, З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А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</a:rPr>
              <a:t>. </a:t>
            </a:r>
            <a:r>
              <a:rPr lang="ru-RU" sz="1600" b="1" i="1" dirty="0" smtClean="0">
                <a:solidFill>
                  <a:schemeClr val="accent4">
                    <a:lumMod val="75000"/>
                  </a:schemeClr>
                </a:solidFill>
              </a:rPr>
              <a:t>Шарипов</a:t>
            </a:r>
            <a:r>
              <a:rPr lang="ru-RU" sz="16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endParaRPr lang="ru-RU" sz="16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altLang="zh-CN" sz="1600" i="1" dirty="0">
              <a:solidFill>
                <a:schemeClr val="bg2"/>
              </a:solidFill>
            </a:endParaRPr>
          </a:p>
          <a:p>
            <a:pPr algn="ctr">
              <a:defRPr/>
            </a:pPr>
            <a:endParaRPr lang="ru-RU" sz="1600" b="1" i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1600" b="1" i="1" cap="all" dirty="0">
                <a:solidFill>
                  <a:srgbClr val="002060"/>
                </a:solidFill>
              </a:rPr>
              <a:t>	</a:t>
            </a:r>
            <a:r>
              <a:rPr lang="ru-RU" sz="1600" b="1" i="1" cap="all" dirty="0" smtClean="0">
                <a:solidFill>
                  <a:srgbClr val="002060"/>
                </a:solidFill>
              </a:rPr>
              <a:t>              </a:t>
            </a:r>
            <a:endParaRPr lang="ru-RU" sz="1600" b="1" cap="all" dirty="0">
              <a:solidFill>
                <a:schemeClr val="accent5">
                  <a:lumMod val="25000"/>
                </a:schemeClr>
              </a:solidFill>
            </a:endParaRPr>
          </a:p>
          <a:p>
            <a:pPr algn="ctr">
              <a:defRPr/>
            </a:pPr>
            <a:endParaRPr lang="en-US" sz="1600" b="1" i="1" dirty="0">
              <a:solidFill>
                <a:schemeClr val="bg2"/>
              </a:solidFill>
            </a:endParaRPr>
          </a:p>
          <a:p>
            <a:pPr algn="ctr">
              <a:defRPr/>
            </a:pPr>
            <a:endParaRPr lang="ru-RU" sz="1600" b="1" i="1" dirty="0" smtClean="0">
              <a:solidFill>
                <a:schemeClr val="bg2"/>
              </a:solidFill>
            </a:endParaRPr>
          </a:p>
          <a:p>
            <a:pPr algn="ctr">
              <a:defRPr/>
            </a:pPr>
            <a:endParaRPr lang="ru-RU" sz="1600" b="1" i="1" dirty="0" smtClean="0">
              <a:solidFill>
                <a:schemeClr val="bg2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23528" y="2204864"/>
            <a:ext cx="84969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Молекулярно-динамическое моделирование процессов в металлах с заданными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дефектами структуры при облучении металлическими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нанокластерами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 dynamics simulation of processes in metals with prescribed structure defects under irradiation with metal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nanoclusters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830251"/>
            <a:ext cx="8463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b="1" i="1" baseline="30000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Лаборатория информационных технологий им. М.Г. Мещерякова,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Объединенный институт ядерных исследований, Дубна, Россия</a:t>
            </a:r>
            <a:endParaRPr lang="ru-RU" altLang="zh-CN" sz="1200" b="1" i="1" dirty="0">
              <a:solidFill>
                <a:schemeClr val="accent4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en-US" sz="1200" b="1" i="1" baseline="30000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Софийский университет  “</a:t>
            </a:r>
            <a:r>
              <a:rPr lang="ru-RU" sz="1200" b="1" i="1" dirty="0" err="1" smtClean="0">
                <a:solidFill>
                  <a:schemeClr val="accent4">
                    <a:lumMod val="50000"/>
                  </a:schemeClr>
                </a:solidFill>
              </a:rPr>
              <a:t>Cвятой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b="1" i="1" dirty="0" err="1" smtClean="0">
                <a:solidFill>
                  <a:schemeClr val="accent4">
                    <a:lumMod val="50000"/>
                  </a:schemeClr>
                </a:solidFill>
              </a:rPr>
              <a:t>Климент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b="1" i="1" dirty="0" err="1" smtClean="0">
                <a:solidFill>
                  <a:schemeClr val="accent4">
                    <a:lumMod val="50000"/>
                  </a:schemeClr>
                </a:solidFill>
              </a:rPr>
              <a:t>Охридски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”, София, Болгария</a:t>
            </a:r>
          </a:p>
          <a:p>
            <a:pPr algn="r"/>
            <a:r>
              <a:rPr lang="en-US" sz="1200" b="1" i="1" baseline="30000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ru-RU" sz="1200" b="1" i="1" dirty="0" smtClean="0">
                <a:solidFill>
                  <a:schemeClr val="accent4">
                    <a:lumMod val="50000"/>
                  </a:schemeClr>
                </a:solidFill>
              </a:rPr>
              <a:t>Монгольский государственный университет науки и технологии, Улан-Батор, Монголия</a:t>
            </a:r>
            <a:endParaRPr lang="en-US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616530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Ярославль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лого ЛИ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05264"/>
            <a:ext cx="1022573" cy="7126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5043" t="40333" r="19676" b="38667"/>
          <a:stretch>
            <a:fillRect/>
          </a:stretch>
        </p:blipFill>
        <p:spPr bwMode="auto">
          <a:xfrm>
            <a:off x="144016" y="116632"/>
            <a:ext cx="8892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39762" t="23400" r="44488" b="48600"/>
          <a:stretch>
            <a:fillRect/>
          </a:stretch>
        </p:blipFill>
        <p:spPr bwMode="auto">
          <a:xfrm>
            <a:off x="1331640" y="5877272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786383" y="960399"/>
            <a:ext cx="7602041" cy="51706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Получены результаты моделирования облучения металлической мишени с заданными дефектами в зависимости от энергии </a:t>
            </a:r>
            <a:r>
              <a:rPr lang="ru-RU" sz="1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нанокластера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Исследованы влияния ударных волн на дефектные структуры в мишени. При облучении </a:t>
            </a:r>
            <a:r>
              <a:rPr lang="ru-RU" sz="1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энергией 100 </a:t>
            </a:r>
            <a:r>
              <a:rPr lang="ru-RU" sz="1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эв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/атом в окрестности дефектов типа пор образуется устойчивая в интервале времени 10пс - 500пс гексагональная плотноупакованная (ГПУ) решетка. Этот результат требует дальнейших исследований влияния ударных волн на дефектные структуры.</a:t>
            </a:r>
            <a:endParaRPr lang="en-US" sz="18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6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Исследование выполнено при финансовой поддержке РФФИ и МОКНСМ в рамках научного проекта № 20-51-44001 и Полномочного представителя Республики Болгарии в ОИЯИ.</a:t>
            </a:r>
            <a:endParaRPr lang="ru-RU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195736" y="120625"/>
            <a:ext cx="4536504" cy="500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Заключение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4"/>
          <p:cNvSpPr>
            <a:spLocks noChangeArrowheads="1"/>
          </p:cNvSpPr>
          <p:nvPr/>
        </p:nvSpPr>
        <p:spPr bwMode="auto">
          <a:xfrm>
            <a:off x="357188" y="974333"/>
            <a:ext cx="842962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B.Batgerel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S.Dimova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I.Puzynin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et al. //EPJ Web Conf., 173 (2018) 06001.</a:t>
            </a:r>
          </a:p>
          <a:p>
            <a:pPr algn="just"/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B.Batgerel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I.Puzynin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T.Puzynina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et al. //Lecture Notes in Computer Science, vol. 11189. (2019).</a:t>
            </a:r>
          </a:p>
          <a:p>
            <a:pPr algn="just"/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Гулд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Х.,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Тобочник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Я. Компьютерное моделирование в физике. Часть 1. М.: Мир. 1990.</a:t>
            </a:r>
          </a:p>
          <a:p>
            <a:pPr algn="just"/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Verlet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L. Computer experiments on classical fluids. I. Thermo dynamical properties of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Lennard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-Jones molecules. // Phys. Rev.-1967.- v.159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N.l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p.98-103.</a:t>
            </a: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Plimpton S. // J. Comp. Phys. 117. 1-19 (1995) (doi:10.1006/jcph.1995.1039).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Stukowski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A. “Visualization and analysis of atomistic simulation data with OVITO – the Open Visualization Tool”, Modeling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Simul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Mater. Sci. Eng. 18 (2010), 015012.) 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J.F. Ziegler, J. P.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Biersack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U.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Littmark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“The Stopping and Range of Ions in Matter,”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Pergamon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1985.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269875"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Foiles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S.M.,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Baskes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M.I.,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Daw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M.S Embedded-atom method functions for the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fcc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metals Cu, Ag, Au, Ni, Pd, Pt, and their alloys. Physical Review B, 1986, vol. 33, no. 12, pp. 7983-7991.</a:t>
            </a:r>
          </a:p>
          <a:p>
            <a:pPr algn="just"/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ctr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Alexander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Stukowski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2012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Modelling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Simul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Mater. Sci. Eng. 20 045021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4" name="Заголовок 1"/>
          <p:cNvSpPr txBox="1">
            <a:spLocks/>
          </p:cNvSpPr>
          <p:nvPr/>
        </p:nvSpPr>
        <p:spPr bwMode="auto">
          <a:xfrm>
            <a:off x="3147244" y="188640"/>
            <a:ext cx="228885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b="1" u="sng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4"/>
          <p:cNvSpPr>
            <a:spLocks noChangeArrowheads="1"/>
          </p:cNvSpPr>
          <p:nvPr/>
        </p:nvSpPr>
        <p:spPr bwMode="auto">
          <a:xfrm>
            <a:off x="357188" y="974333"/>
            <a:ext cx="842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Тухлиев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Зафар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zafar@jinr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.ru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Тел.: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+7(926)163-44-24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Whats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App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привязан к этому номеру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4" name="Заголовок 1"/>
          <p:cNvSpPr txBox="1">
            <a:spLocks/>
          </p:cNvSpPr>
          <p:nvPr/>
        </p:nvSpPr>
        <p:spPr bwMode="auto">
          <a:xfrm>
            <a:off x="3147244" y="188640"/>
            <a:ext cx="228885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endParaRPr lang="ru-RU" b="1" u="sng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47864" y="404813"/>
            <a:ext cx="2786063" cy="50323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Введение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539552" y="1341438"/>
            <a:ext cx="8143875" cy="381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052736"/>
            <a:ext cx="777686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работе представлена методика молекулярно-динамического моделирования структурных изменений при облучении металлическими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нанокластерами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металла с кристаллической решеткой, содержащей заданные дефекты. Реальные образцы кристаллической решетки содержат различные дефекты структуры типа пор, вакансий и дислокаций. Моделирование облучения реальных образцов является актуальной задачей, важной для понимания механизма структурных изменений в мишенях. В качестве примера рассмотрено моделирование процессов в мишенях из меди с заданными дефектами структуры, облучаемых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нанокластерами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меди [1,2].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6195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настоящей работы исследование структурных изменений в дефектных мишенях под действием облучения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1950" algn="just"/>
            <a:endParaRPr lang="ru-RU" sz="1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467544" y="5592142"/>
            <a:ext cx="8352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Uspenskaya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Abramova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Tetelbaum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Physical principles of ion-beam doping. Part 1, Gorky, 1972, p.96-99. (in Russian)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Pavlov P.V.,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Pashkov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V.I.,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Genkin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V.M. et al. The change in the dislocation structure of silicon upon irradiation with ions of medium energies. FTT.1973. T.15. P.2857-2859 (in Russian)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39552" y="5589240"/>
            <a:ext cx="345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857375" y="188640"/>
            <a:ext cx="5450929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lvl="0"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молекулярной динамики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2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1" y="980728"/>
            <a:ext cx="1872208" cy="7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345" y="1266479"/>
            <a:ext cx="1749871" cy="3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4375" y="1988840"/>
            <a:ext cx="4099793" cy="80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140968"/>
            <a:ext cx="1872208" cy="11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5" y="4581128"/>
            <a:ext cx="3312368" cy="10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335699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Получаем мгновенную температуру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600" b="1" i="1" baseline="-25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масса частицы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скорость частицы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полное число частиц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постоянная Больцмана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4788441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Далее, усредняя по времени, получаем температуру системы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83568" y="5949280"/>
            <a:ext cx="345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ru-RU"/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606871" y="6000750"/>
            <a:ext cx="78535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Гулд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Х.,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Тобочник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Я. Компьютерное моделирование в физике. Часть 1. М.: Мир. 1990.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28688" y="188640"/>
            <a:ext cx="7572375" cy="542925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Численные методы для МД-</a:t>
            </a:r>
            <a:r>
              <a:rPr lang="ru-RU" sz="2800" b="1" u="sng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Метод Верле</a:t>
            </a:r>
            <a:r>
              <a:rPr lang="ru-RU" sz="2800" u="sng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1" y="2286000"/>
            <a:ext cx="5904071" cy="82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432" y="1357317"/>
            <a:ext cx="2773680" cy="78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3530907"/>
            <a:ext cx="3163919" cy="61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3403" y="4520634"/>
            <a:ext cx="5746909" cy="78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Прямоугольник 14"/>
          <p:cNvSpPr>
            <a:spLocks noChangeArrowheads="1"/>
          </p:cNvSpPr>
          <p:nvPr/>
        </p:nvSpPr>
        <p:spPr bwMode="auto">
          <a:xfrm>
            <a:off x="606871" y="6000750"/>
            <a:ext cx="75655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Verlet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L. Computer experiments on classical fluids. I.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Thermo dynamical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properties of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Lennard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-Jones molecules. // Phys. Rev.-1967.- v.159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N.l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p.98-103.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Line 11"/>
          <p:cNvSpPr>
            <a:spLocks noChangeShapeType="1"/>
          </p:cNvSpPr>
          <p:nvPr/>
        </p:nvSpPr>
        <p:spPr bwMode="auto">
          <a:xfrm>
            <a:off x="683568" y="5949280"/>
            <a:ext cx="345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22E0E58-9F43-4479-9B8D-437E74BBCDB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539552" y="1340768"/>
            <a:ext cx="835292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 	             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Cu (Ø 1.5 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нм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Энергия </a:t>
            </a:r>
            <a:r>
              <a:rPr lang="ru-RU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нанокластера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atom</a:t>
            </a:r>
            <a:endParaRPr lang="ru-RU" sz="200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Мишень:	              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Cu</a:t>
            </a: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Размер мишени:                5×5×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нм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(~110.000 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частиц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Потенциал:	              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ZBL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&lt; 0.5A &lt; EAM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Циглера-Бирзака-Литтмарка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           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Модель погружённого атома</a:t>
            </a:r>
            <a:r>
              <a:rPr lang="en-US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Дефекты:		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Ø 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1.5 нм (на глубине 18 и 25 нм,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1. 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Граничные условия:         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u-RU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периодическими граничными условиями по оси </a:t>
            </a:r>
            <a:r>
              <a:rPr lang="ru-RU" sz="14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   </a:t>
            </a:r>
            <a:endParaRPr lang="en-US" sz="1400" dirty="0">
              <a:solidFill>
                <a:srgbClr val="000072"/>
              </a:solidFill>
            </a:endParaRP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539552" y="764704"/>
            <a:ext cx="49949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Параметры моделируемой системы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1435826" y="116632"/>
            <a:ext cx="6540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use software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LAMMPS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OVITO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DF98A-551B-40D9-900F-6CE4C7C9F7B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0" name="Прямоугольник 14"/>
          <p:cNvSpPr>
            <a:spLocks noChangeArrowheads="1"/>
          </p:cNvSpPr>
          <p:nvPr/>
        </p:nvSpPr>
        <p:spPr bwMode="auto">
          <a:xfrm>
            <a:off x="467544" y="5589240"/>
            <a:ext cx="83529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Plimpton S. Fast Parallel Algorithms for Short-Range Molecular Dynamics // J. Comp. Phys.    1995. 117. 1-19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Stukowski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A. “Visualization and analysis of atomistic simulation data with OVITO – the Open Visualization Tool”, Modeling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Simul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Mater. Sci. Eng. 18 (2010), 015012.)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39552" y="5589240"/>
            <a:ext cx="3455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endParaRPr lang="ru-RU"/>
          </a:p>
        </p:txBody>
      </p:sp>
      <p:pic>
        <p:nvPicPr>
          <p:cNvPr id="13" name="Рисунок 12" descr="1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861048"/>
            <a:ext cx="6696744" cy="936104"/>
          </a:xfrm>
          <a:prstGeom prst="rect">
            <a:avLst/>
          </a:prstGeom>
        </p:spPr>
      </p:pic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1043608" y="4869160"/>
            <a:ext cx="6768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1. 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Исходный образец мишени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разрезе 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 заданными дефектами типа пор с размерами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1.5 нм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 Стрелками указаны расположения пор .</a:t>
            </a:r>
            <a:endParaRPr lang="ru-RU" sz="16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619672" y="4653136"/>
            <a:ext cx="57606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1619672" y="4221088"/>
            <a:ext cx="8384" cy="4404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619672" y="4284712"/>
            <a:ext cx="423664" cy="36842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2195736" y="4437112"/>
            <a:ext cx="360040" cy="2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z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445212" y="3861048"/>
            <a:ext cx="360040" cy="2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x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2051720" y="4005064"/>
            <a:ext cx="360040" cy="28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y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699792" y="120625"/>
            <a:ext cx="381642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BAFE8-496C-42B4-BCD0-CD1134E17B7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611560" y="5877272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2. 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Динамика ударной волны в разрезе мишени в моменты времени 2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6пс, 24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и 62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при облучении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 энергией 100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эв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/атом. Стрелками указаны расположения пор и направления облучения.</a:t>
            </a:r>
            <a:endParaRPr lang="ru-RU" sz="16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10пс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6" y="764706"/>
            <a:ext cx="5715492" cy="857324"/>
          </a:xfrm>
          <a:prstGeom prst="rect">
            <a:avLst/>
          </a:prstGeom>
        </p:spPr>
      </p:pic>
      <p:pic>
        <p:nvPicPr>
          <p:cNvPr id="19" name="Рисунок 18" descr="20пс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6" y="1700808"/>
            <a:ext cx="5715492" cy="857324"/>
          </a:xfrm>
          <a:prstGeom prst="rect">
            <a:avLst/>
          </a:prstGeom>
        </p:spPr>
      </p:pic>
      <p:pic>
        <p:nvPicPr>
          <p:cNvPr id="20" name="Рисунок 19" descr="30пс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2636912"/>
            <a:ext cx="5715496" cy="861134"/>
          </a:xfrm>
          <a:prstGeom prst="rect">
            <a:avLst/>
          </a:prstGeom>
        </p:spPr>
      </p:pic>
      <p:pic>
        <p:nvPicPr>
          <p:cNvPr id="22" name="Рисунок 21" descr="120пс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3573016"/>
            <a:ext cx="5715495" cy="853514"/>
          </a:xfrm>
          <a:prstGeom prst="rect">
            <a:avLst/>
          </a:prstGeom>
        </p:spPr>
      </p:pic>
      <p:pic>
        <p:nvPicPr>
          <p:cNvPr id="23" name="Рисунок 22" descr="310пс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4509120"/>
            <a:ext cx="5715496" cy="849703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971600" y="980728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971600" y="1920825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971600" y="2856929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971600" y="3793033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971600" y="4729137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7308304" y="1052736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7308304" y="1916832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7308304" y="2924944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7380312" y="3789040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24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7380312" y="4797152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62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a1 new_lup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2996952"/>
            <a:ext cx="9034966" cy="2736304"/>
          </a:xfrm>
          <a:prstGeom prst="rect">
            <a:avLst/>
          </a:prstGeom>
        </p:spPr>
      </p:pic>
      <p:pic>
        <p:nvPicPr>
          <p:cNvPr id="21" name="Рисунок 20" descr="a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620688"/>
            <a:ext cx="8074785" cy="2422436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699792" y="120625"/>
            <a:ext cx="381642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BAFE8-496C-42B4-BCD0-CD1134E17B7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611560" y="5877272"/>
            <a:ext cx="7632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Динамика ударной волны в разрезе мишени в моменты времени 2 - 62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при облучении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 энергией 100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эв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/атом. </a:t>
            </a:r>
            <a:endParaRPr lang="ru-RU" sz="16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051720" y="3212976"/>
            <a:ext cx="5184576" cy="24482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491880" y="1340768"/>
            <a:ext cx="1728192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4788024" y="2348880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луп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348880"/>
            <a:ext cx="868731" cy="456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699792" y="120625"/>
            <a:ext cx="381642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BAFE8-496C-42B4-BCD0-CD1134E17B7C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611560" y="5877272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4.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ГПУ-решетки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образованные вследствие ударной волны в окрестности поры мишени в моменты времени 10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(а) и 60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(б) при облучении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 энергией 100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эв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/атом.</a:t>
            </a:r>
            <a:endParaRPr lang="ru-RU" sz="16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hpc 50пс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4060953" cy="1489524"/>
          </a:xfrm>
          <a:prstGeom prst="rect">
            <a:avLst/>
          </a:prstGeom>
        </p:spPr>
      </p:pic>
      <p:pic>
        <p:nvPicPr>
          <p:cNvPr id="21" name="Рисунок 20" descr="hpc 120пс_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3505" y="1052737"/>
            <a:ext cx="3918975" cy="1568396"/>
          </a:xfrm>
          <a:prstGeom prst="rect">
            <a:avLst/>
          </a:prstGeom>
        </p:spPr>
      </p:pic>
      <p:pic>
        <p:nvPicPr>
          <p:cNvPr id="24" name="Рисунок 23" descr="hpc 200пс_n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7" y="3284985"/>
            <a:ext cx="3964531" cy="1583443"/>
          </a:xfrm>
          <a:prstGeom prst="rect">
            <a:avLst/>
          </a:prstGeom>
        </p:spPr>
      </p:pic>
      <p:pic>
        <p:nvPicPr>
          <p:cNvPr id="25" name="Рисунок 24" descr="hpc 310пс_n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0564" y="3265059"/>
            <a:ext cx="4011916" cy="1587392"/>
          </a:xfrm>
          <a:prstGeom prst="rect">
            <a:avLst/>
          </a:prstGeom>
        </p:spPr>
      </p:pic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2123728" y="1200745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6444208" y="1196752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123728" y="3432993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6516216" y="3429000"/>
            <a:ext cx="5040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4)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1835696" y="4077072"/>
            <a:ext cx="129614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t=2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00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444208" y="1916832"/>
            <a:ext cx="122413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1907704" y="1920825"/>
            <a:ext cx="1152128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50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6300192" y="4077072"/>
            <a:ext cx="129614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t=</a:t>
            </a:r>
            <a:r>
              <a:rPr lang="ru-RU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310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пс</a:t>
            </a:r>
            <a:r>
              <a:rPr lang="en-US" sz="2000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000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539552" y="5229200"/>
            <a:ext cx="5904656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1600" kern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Гексагональная плотноупакованная решетка, сокращенно ГПУ. </a:t>
            </a:r>
            <a:r>
              <a:rPr lang="en-US" sz="1600" kern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600" kern="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a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387580" cy="221627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546" y="44624"/>
            <a:ext cx="9036496" cy="6742113"/>
          </a:xfrm>
          <a:prstGeom prst="rect">
            <a:avLst/>
          </a:prstGeom>
          <a:noFill/>
          <a:ln w="50800" cap="sq" cmpd="sng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4800000" scaled="0"/>
            </a:gra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699792" y="120625"/>
            <a:ext cx="3816424" cy="3560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</a:t>
            </a:r>
            <a:r>
              <a:rPr lang="en-US" b="1" kern="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b="1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BAFE8-496C-42B4-BCD0-CD1134E17B7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467544" y="5940569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Рис. 5. 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Образованные вследствие ударной волны ГПУ-решетки в окрестности поры мишени в моменты времени 10 - 62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при облучении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нанокластером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с энергией 100 </a:t>
            </a:r>
            <a:r>
              <a:rPr lang="ru-RU" sz="16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эв</a:t>
            </a:r>
            <a:r>
              <a:rPr lang="ru-RU" sz="16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/атом.</a:t>
            </a:r>
            <a:endParaRPr lang="ru-RU" sz="16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a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348880"/>
            <a:ext cx="8914370" cy="3565748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179512" y="2492896"/>
            <a:ext cx="7560840" cy="34563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419872" y="1052736"/>
            <a:ext cx="1872208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5076056" y="1988840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луп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964804"/>
            <a:ext cx="868731" cy="456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11108</TotalTime>
  <Words>1013</Words>
  <Application>Microsoft Office PowerPoint</Application>
  <PresentationFormat>Экран (4:3)</PresentationFormat>
  <Paragraphs>132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Введение</vt:lpstr>
      <vt:lpstr>Слайд 3</vt:lpstr>
      <vt:lpstr>Численные методы для МД- Метод Верле4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 тепловых процессов в материалах  при облучении их тяжелыми ионами высоких энергий в рамках модели термического пика с учетом волнового характера переноса тепла   З.А. Шарипов  стипендиат Объединенный Институт Ядерных Исследований  Лаборатория Информационных Технологий, г. Дубна, Россия</dc:title>
  <dc:creator>Zarif</dc:creator>
  <cp:lastModifiedBy>Пользователь</cp:lastModifiedBy>
  <cp:revision>976</cp:revision>
  <dcterms:created xsi:type="dcterms:W3CDTF">2006-04-12T19:55:37Z</dcterms:created>
  <dcterms:modified xsi:type="dcterms:W3CDTF">2021-08-15T10:07:03Z</dcterms:modified>
</cp:coreProperties>
</file>