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5" r:id="rId1"/>
  </p:sldMasterIdLst>
  <p:notesMasterIdLst>
    <p:notesMasterId r:id="rId12"/>
  </p:notesMasterIdLst>
  <p:handoutMasterIdLst>
    <p:handoutMasterId r:id="rId13"/>
  </p:handoutMasterIdLst>
  <p:sldIdLst>
    <p:sldId id="256" r:id="rId2"/>
    <p:sldId id="290" r:id="rId3"/>
    <p:sldId id="257" r:id="rId4"/>
    <p:sldId id="258" r:id="rId5"/>
    <p:sldId id="277" r:id="rId6"/>
    <p:sldId id="278" r:id="rId7"/>
    <p:sldId id="279" r:id="rId8"/>
    <p:sldId id="280" r:id="rId9"/>
    <p:sldId id="286" r:id="rId10"/>
    <p:sldId id="291"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1BD5"/>
    <a:srgbClr val="0033CC"/>
    <a:srgbClr val="6600FF"/>
    <a:srgbClr val="FF0000"/>
    <a:srgbClr val="800080"/>
    <a:srgbClr val="660066"/>
    <a:srgbClr val="3333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54" autoAdjust="0"/>
    <p:restoredTop sz="90389" autoAdjust="0"/>
  </p:normalViewPr>
  <p:slideViewPr>
    <p:cSldViewPr>
      <p:cViewPr>
        <p:scale>
          <a:sx n="108" d="100"/>
          <a:sy n="108" d="100"/>
        </p:scale>
        <p:origin x="-1692"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ru-RU"/>
          </a:p>
        </p:txBody>
      </p:sp>
      <p:sp>
        <p:nvSpPr>
          <p:cNvPr id="133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ru-RU"/>
          </a:p>
        </p:txBody>
      </p:sp>
      <p:sp>
        <p:nvSpPr>
          <p:cNvPr id="133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ru-RU"/>
          </a:p>
        </p:txBody>
      </p:sp>
      <p:sp>
        <p:nvSpPr>
          <p:cNvPr id="133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41218BE-EFFA-4E21-81EF-82674A83C0B0}" type="slidenum">
              <a:rPr lang="ru-RU"/>
              <a:pPr>
                <a:defRPr/>
              </a:pPr>
              <a:t>‹#›</a:t>
            </a:fld>
            <a:endParaRPr lang="ru-RU"/>
          </a:p>
        </p:txBody>
      </p:sp>
    </p:spTree>
    <p:extLst>
      <p:ext uri="{BB962C8B-B14F-4D97-AF65-F5344CB8AC3E}">
        <p14:creationId xmlns:p14="http://schemas.microsoft.com/office/powerpoint/2010/main" val="514332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ru-RU"/>
          </a:p>
        </p:txBody>
      </p:sp>
      <p:sp>
        <p:nvSpPr>
          <p:cNvPr id="655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ru-RU"/>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55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55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ru-RU"/>
          </a:p>
        </p:txBody>
      </p:sp>
      <p:sp>
        <p:nvSpPr>
          <p:cNvPr id="655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0528F9EB-9421-4997-B39A-F55D4CBF824E}" type="slidenum">
              <a:rPr lang="ru-RU"/>
              <a:pPr>
                <a:defRPr/>
              </a:pPr>
              <a:t>‹#›</a:t>
            </a:fld>
            <a:endParaRPr lang="ru-RU"/>
          </a:p>
        </p:txBody>
      </p:sp>
    </p:spTree>
    <p:extLst>
      <p:ext uri="{BB962C8B-B14F-4D97-AF65-F5344CB8AC3E}">
        <p14:creationId xmlns:p14="http://schemas.microsoft.com/office/powerpoint/2010/main" val="5519787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3C9333BB-065C-4B03-BD73-BBE2CB62F5DC}" type="slidenum">
              <a:rPr lang="ru-RU" smtClean="0"/>
              <a:pPr/>
              <a:t>8</a:t>
            </a:fld>
            <a:endParaRPr lang="ru-RU"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E9E5CE7-C623-4BBC-B7C1-DAD7E515794B}"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419B94D-A2A6-454C-B59D-E439940A9C45}"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CF20AC8-F45D-4D0B-92BA-EF7F1323B458}"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54D0780-0DD8-49A6-809B-F7DC66DA60EE}"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4"/>
          <p:cNvSpPr>
            <a:spLocks noGrp="1" noChangeArrowheads="1"/>
          </p:cNvSpPr>
          <p:nvPr>
            <p:ph type="dt" sz="half" idx="10"/>
          </p:nvPr>
        </p:nvSpPr>
        <p:spPr>
          <a:ln/>
        </p:spPr>
        <p:txBody>
          <a:bodyPr/>
          <a:lstStyle>
            <a:lvl1pPr>
              <a:defRPr/>
            </a:lvl1pPr>
          </a:lstStyle>
          <a:p>
            <a:pPr>
              <a:defRPr/>
            </a:pPr>
            <a:endParaRPr lang="ru-RU"/>
          </a:p>
        </p:txBody>
      </p:sp>
      <p:sp>
        <p:nvSpPr>
          <p:cNvPr id="7" name="Rectangle 5"/>
          <p:cNvSpPr>
            <a:spLocks noGrp="1" noChangeArrowheads="1"/>
          </p:cNvSpPr>
          <p:nvPr>
            <p:ph type="ftr" sz="quarter" idx="11"/>
          </p:nvPr>
        </p:nvSpPr>
        <p:spPr>
          <a:ln/>
        </p:spPr>
        <p:txBody>
          <a:bodyPr/>
          <a:lstStyle>
            <a:lvl1pPr>
              <a:defRPr/>
            </a:lvl1pPr>
          </a:lstStyle>
          <a:p>
            <a:pPr>
              <a:defRPr/>
            </a:pPr>
            <a:endParaRPr lang="ru-RU"/>
          </a:p>
        </p:txBody>
      </p:sp>
      <p:sp>
        <p:nvSpPr>
          <p:cNvPr id="8" name="Rectangle 6"/>
          <p:cNvSpPr>
            <a:spLocks noGrp="1" noChangeArrowheads="1"/>
          </p:cNvSpPr>
          <p:nvPr>
            <p:ph type="sldNum" sz="quarter" idx="12"/>
          </p:nvPr>
        </p:nvSpPr>
        <p:spPr>
          <a:ln/>
        </p:spPr>
        <p:txBody>
          <a:bodyPr/>
          <a:lstStyle>
            <a:lvl1pPr>
              <a:defRPr/>
            </a:lvl1pPr>
          </a:lstStyle>
          <a:p>
            <a:pPr>
              <a:defRPr/>
            </a:pPr>
            <a:fld id="{E4CC8EE2-66C4-4F9D-AB3F-C54CF8C7CAB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1710C27-126B-49B0-AEF4-E3EAB04162A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F89B26E-FD40-48F2-8F2E-74FC8CC865D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B90AAB38-5958-442E-9263-BEA6BEF774B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51A7735D-B87C-4450-93EA-96F6296241D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B4D79970-61F4-496A-9C77-6CAD258E37A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3B69C58C-B241-4C51-B82A-83C4D5C3B4B0}"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B708B43A-B7BB-486C-8DBD-8CB4431A477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621C0247-FBAE-40F5-B068-5B47F5E768D0}"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93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ru-RU"/>
          </a:p>
        </p:txBody>
      </p:sp>
      <p:sp>
        <p:nvSpPr>
          <p:cNvPr id="593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ru-RU"/>
          </a:p>
        </p:txBody>
      </p:sp>
      <p:sp>
        <p:nvSpPr>
          <p:cNvPr id="593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323EA8A4-6D42-4985-B43B-979A4DF2ABF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aikal@ilph.irk.ru" TargetMode="External"/><Relationship Id="rId2" Type="http://schemas.openxmlformats.org/officeDocument/2006/relationships/hyperlink" Target="mailto:ivnik@istu.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85728"/>
            <a:ext cx="9144000" cy="6572272"/>
          </a:xfrm>
        </p:spPr>
        <p:txBody>
          <a:bodyPr/>
          <a:lstStyle/>
          <a:p>
            <a:pPr>
              <a:spcAft>
                <a:spcPts val="0"/>
              </a:spcAft>
            </a:pPr>
            <a:r>
              <a:rPr lang="ru-RU" sz="3200" b="1" i="1" dirty="0" smtClean="0"/>
              <a:t/>
            </a:r>
            <a:br>
              <a:rPr lang="ru-RU" sz="3200" b="1" i="1" dirty="0" smtClean="0"/>
            </a:br>
            <a:r>
              <a:rPr lang="ru-RU" sz="3200" b="1" i="1" dirty="0" smtClean="0"/>
              <a:t/>
            </a:r>
            <a:br>
              <a:rPr lang="ru-RU" sz="3200" b="1" i="1" dirty="0" smtClean="0"/>
            </a:br>
            <a:r>
              <a:rPr lang="ru-RU" sz="3200" b="1" i="1" dirty="0" smtClean="0"/>
              <a:t/>
            </a:r>
            <a:br>
              <a:rPr lang="ru-RU" sz="3200" b="1" i="1" dirty="0" smtClean="0"/>
            </a:br>
            <a:r>
              <a:rPr lang="ru-RU" sz="3200" b="1" i="1" dirty="0" smtClean="0"/>
              <a:t/>
            </a:r>
            <a:br>
              <a:rPr lang="ru-RU" sz="3200" b="1" i="1" dirty="0" smtClean="0"/>
            </a:br>
            <a:r>
              <a:rPr lang="ru-RU" sz="3200" b="1" i="1" dirty="0"/>
              <a:t/>
            </a:r>
            <a:br>
              <a:rPr lang="ru-RU" sz="3200" b="1" i="1" dirty="0"/>
            </a:br>
            <a:r>
              <a:rPr lang="ru-RU" sz="3200" b="1" i="1" dirty="0" smtClean="0"/>
              <a:t/>
            </a:r>
            <a:br>
              <a:rPr lang="ru-RU" sz="3200" b="1" i="1" dirty="0" smtClean="0"/>
            </a:br>
            <a:r>
              <a:rPr lang="ru-RU" sz="1600" b="1" i="1" cap="all" dirty="0" smtClean="0">
                <a:solidFill>
                  <a:srgbClr val="0033CC"/>
                </a:solidFill>
                <a:latin typeface="+mj-lt"/>
                <a:ea typeface="+mj-ea"/>
                <a:cs typeface="+mj-cs"/>
              </a:rPr>
              <a:t>Рентгеновская </a:t>
            </a:r>
            <a:r>
              <a:rPr lang="ru-RU" sz="1600" b="1" i="1" cap="all" dirty="0" err="1" smtClean="0">
                <a:solidFill>
                  <a:srgbClr val="0033CC"/>
                </a:solidFill>
                <a:latin typeface="+mj-lt"/>
                <a:ea typeface="+mj-ea"/>
                <a:cs typeface="+mj-cs"/>
              </a:rPr>
              <a:t>дифрактометрия</a:t>
            </a:r>
            <a:r>
              <a:rPr lang="ru-RU" sz="1600" b="1" i="1" cap="all" dirty="0" smtClean="0">
                <a:solidFill>
                  <a:srgbClr val="0033CC"/>
                </a:solidFill>
                <a:latin typeface="+mj-lt"/>
                <a:ea typeface="+mj-ea"/>
                <a:cs typeface="+mj-cs"/>
              </a:rPr>
              <a:t> тонких поликристаллических пленок фторида лития с серебряными </a:t>
            </a:r>
            <a:r>
              <a:rPr lang="ru-RU" sz="1600" b="1" i="1" cap="all" dirty="0" err="1" smtClean="0">
                <a:solidFill>
                  <a:srgbClr val="0033CC"/>
                </a:solidFill>
                <a:latin typeface="+mj-lt"/>
                <a:ea typeface="+mj-ea"/>
                <a:cs typeface="+mj-cs"/>
              </a:rPr>
              <a:t>наночастицами</a:t>
            </a:r>
            <a:r>
              <a:rPr lang="ru-RU" sz="1600" b="1" i="1" cap="all" dirty="0" smtClean="0">
                <a:solidFill>
                  <a:srgbClr val="0033CC"/>
                </a:solidFill>
                <a:latin typeface="+mj-lt"/>
                <a:ea typeface="+mj-ea"/>
                <a:cs typeface="+mj-cs"/>
              </a:rPr>
              <a:t> на аморфной подложке </a:t>
            </a:r>
            <a:r>
              <a:rPr lang="ru-RU" sz="1600" b="1" i="1" cap="all" dirty="0" smtClean="0">
                <a:solidFill>
                  <a:srgbClr val="0033CC"/>
                </a:solidFill>
                <a:latin typeface="+mj-lt"/>
                <a:ea typeface="+mj-ea"/>
                <a:cs typeface="+mj-cs"/>
              </a:rPr>
              <a:t/>
            </a:r>
            <a:br>
              <a:rPr lang="ru-RU" sz="1600" b="1" i="1" cap="all" dirty="0" smtClean="0">
                <a:solidFill>
                  <a:srgbClr val="0033CC"/>
                </a:solidFill>
                <a:latin typeface="+mj-lt"/>
                <a:ea typeface="+mj-ea"/>
                <a:cs typeface="+mj-cs"/>
              </a:rPr>
            </a:br>
            <a:r>
              <a:rPr lang="ru-RU" sz="2000" b="1" i="1" cap="all" dirty="0" smtClean="0">
                <a:solidFill>
                  <a:srgbClr val="0033CC"/>
                </a:solidFill>
                <a:latin typeface="+mj-lt"/>
                <a:ea typeface="+mj-ea"/>
                <a:cs typeface="+mj-cs"/>
              </a:rPr>
              <a:t/>
            </a:r>
            <a:br>
              <a:rPr lang="ru-RU" sz="2000" b="1" i="1" cap="all" dirty="0" smtClean="0">
                <a:solidFill>
                  <a:srgbClr val="0033CC"/>
                </a:solidFill>
                <a:latin typeface="+mj-lt"/>
                <a:ea typeface="+mj-ea"/>
                <a:cs typeface="+mj-cs"/>
              </a:rPr>
            </a:br>
            <a:r>
              <a:rPr lang="en-US" sz="1600" b="1" i="1" cap="all" dirty="0">
                <a:solidFill>
                  <a:srgbClr val="0033CC"/>
                </a:solidFill>
              </a:rPr>
              <a:t>X-RAY DIFFRACTOMETRY OF THIN POLYCRYSTALLINE FILMS OF LITHIUM FLUORIDE WITH SILVER NANOPARTICLES ON AN AMORPHOUS SUBSTRATE</a:t>
            </a:r>
            <a:r>
              <a:rPr lang="ru-RU" sz="1600" b="1" i="1" dirty="0" smtClean="0"/>
              <a:t/>
            </a:r>
            <a:br>
              <a:rPr lang="ru-RU" sz="1600" b="1" i="1" dirty="0" smtClean="0"/>
            </a:br>
            <a:r>
              <a:rPr lang="ru-RU" sz="1600" b="1" i="1" dirty="0" smtClean="0"/>
              <a:t/>
            </a:r>
            <a:br>
              <a:rPr lang="ru-RU" sz="1600" b="1" i="1" dirty="0" smtClean="0"/>
            </a:br>
            <a:r>
              <a:rPr lang="ru-RU" sz="1600" b="1" i="1" u="sng" dirty="0" smtClean="0">
                <a:solidFill>
                  <a:srgbClr val="FF0000"/>
                </a:solidFill>
              </a:rPr>
              <a:t>Н.А</a:t>
            </a:r>
            <a:r>
              <a:rPr lang="ru-RU" sz="1600" b="1" i="1" u="sng" dirty="0" smtClean="0">
                <a:solidFill>
                  <a:srgbClr val="FF0000"/>
                </a:solidFill>
              </a:rPr>
              <a:t>. Иванов</a:t>
            </a:r>
            <a:r>
              <a:rPr lang="ru-RU" sz="1600" b="1" i="1" baseline="30000" dirty="0" smtClean="0">
                <a:solidFill>
                  <a:srgbClr val="FF0000"/>
                </a:solidFill>
              </a:rPr>
              <a:t>1</a:t>
            </a:r>
            <a:r>
              <a:rPr lang="ru-RU" sz="1600" b="1" i="1" dirty="0" smtClean="0">
                <a:solidFill>
                  <a:srgbClr val="FF0000"/>
                </a:solidFill>
              </a:rPr>
              <a:t>, В.Л. Паперный</a:t>
            </a:r>
            <a:r>
              <a:rPr lang="ru-RU" sz="1600" b="1" i="1" baseline="30000" dirty="0" smtClean="0">
                <a:solidFill>
                  <a:srgbClr val="FF0000"/>
                </a:solidFill>
              </a:rPr>
              <a:t>2</a:t>
            </a:r>
            <a:r>
              <a:rPr lang="ru-RU" sz="1600" b="1" i="1" dirty="0" smtClean="0">
                <a:solidFill>
                  <a:srgbClr val="FF0000"/>
                </a:solidFill>
              </a:rPr>
              <a:t>, С.С. Колесников</a:t>
            </a:r>
            <a:r>
              <a:rPr lang="ru-RU" sz="1600" b="1" i="1" baseline="30000" dirty="0" smtClean="0">
                <a:solidFill>
                  <a:srgbClr val="FF0000"/>
                </a:solidFill>
              </a:rPr>
              <a:t>1</a:t>
            </a:r>
            <a:r>
              <a:rPr lang="ru-RU" sz="1600" b="1" i="1" dirty="0" smtClean="0">
                <a:solidFill>
                  <a:srgbClr val="FF0000"/>
                </a:solidFill>
              </a:rPr>
              <a:t>, </a:t>
            </a:r>
            <a:r>
              <a:rPr lang="ru-RU" sz="1600" b="1" i="1" dirty="0" smtClean="0">
                <a:solidFill>
                  <a:srgbClr val="FF0000"/>
                </a:solidFill>
              </a:rPr>
              <a:t>Л.И</a:t>
            </a:r>
            <a:r>
              <a:rPr lang="ru-RU" sz="1600" b="1" i="1" dirty="0" smtClean="0">
                <a:solidFill>
                  <a:srgbClr val="FF0000"/>
                </a:solidFill>
              </a:rPr>
              <a:t>. Брюквина</a:t>
            </a:r>
            <a:r>
              <a:rPr lang="ru-RU" sz="1600" b="1" i="1" baseline="30000" dirty="0" smtClean="0">
                <a:solidFill>
                  <a:srgbClr val="FF0000"/>
                </a:solidFill>
              </a:rPr>
              <a:t>3, </a:t>
            </a:r>
            <a:r>
              <a:rPr lang="ru-RU" sz="1600" b="1" i="1" dirty="0" smtClean="0">
                <a:solidFill>
                  <a:srgbClr val="FF0000"/>
                </a:solidFill>
              </a:rPr>
              <a:t>С.А. Небогин</a:t>
            </a:r>
            <a:r>
              <a:rPr lang="ru-RU" sz="1600" b="1" i="1" baseline="30000" dirty="0" smtClean="0">
                <a:solidFill>
                  <a:srgbClr val="FF0000"/>
                </a:solidFill>
              </a:rPr>
              <a:t>1</a:t>
            </a:r>
            <a:r>
              <a:rPr lang="ru-RU" sz="1600" b="1" i="1" dirty="0" smtClean="0">
                <a:solidFill>
                  <a:srgbClr val="FF0000"/>
                </a:solidFill>
              </a:rPr>
              <a:t> </a:t>
            </a:r>
            <a:r>
              <a:rPr lang="ru-RU" sz="1600" b="1" i="1" dirty="0" smtClean="0">
                <a:solidFill>
                  <a:srgbClr val="FF0000"/>
                </a:solidFill>
              </a:rPr>
              <a:t/>
            </a:r>
            <a:br>
              <a:rPr lang="ru-RU" sz="1600" b="1" i="1" dirty="0" smtClean="0">
                <a:solidFill>
                  <a:srgbClr val="FF0000"/>
                </a:solidFill>
              </a:rPr>
            </a:br>
            <a:r>
              <a:rPr lang="ru-RU" sz="1600" b="1" i="1" dirty="0" smtClean="0">
                <a:solidFill>
                  <a:srgbClr val="FF0000"/>
                </a:solidFill>
              </a:rPr>
              <a:t/>
            </a:r>
            <a:br>
              <a:rPr lang="ru-RU" sz="1600" b="1" i="1" dirty="0" smtClean="0">
                <a:solidFill>
                  <a:srgbClr val="FF0000"/>
                </a:solidFill>
              </a:rPr>
            </a:br>
            <a:r>
              <a:rPr lang="en-US" sz="1600" b="1" i="1" dirty="0" smtClean="0">
                <a:solidFill>
                  <a:srgbClr val="FF0000"/>
                </a:solidFill>
              </a:rPr>
              <a:t>N.A</a:t>
            </a:r>
            <a:r>
              <a:rPr lang="en-US" sz="1600" b="1" i="1" dirty="0">
                <a:solidFill>
                  <a:srgbClr val="FF0000"/>
                </a:solidFill>
              </a:rPr>
              <a:t>. </a:t>
            </a:r>
            <a:r>
              <a:rPr lang="en-US" sz="1600" b="1" i="1" dirty="0" smtClean="0">
                <a:solidFill>
                  <a:srgbClr val="FF0000"/>
                </a:solidFill>
              </a:rPr>
              <a:t>Ivanov</a:t>
            </a:r>
            <a:r>
              <a:rPr lang="ru-RU" sz="1600" b="1" i="1" baseline="30000" dirty="0" smtClean="0">
                <a:solidFill>
                  <a:srgbClr val="FF0000"/>
                </a:solidFill>
              </a:rPr>
              <a:t>1</a:t>
            </a:r>
            <a:r>
              <a:rPr lang="en-US" sz="1600" b="1" i="1" dirty="0" smtClean="0">
                <a:solidFill>
                  <a:srgbClr val="FF0000"/>
                </a:solidFill>
              </a:rPr>
              <a:t>, </a:t>
            </a:r>
            <a:r>
              <a:rPr lang="en-US" sz="1600" b="1" i="1" dirty="0">
                <a:solidFill>
                  <a:srgbClr val="FF0000"/>
                </a:solidFill>
              </a:rPr>
              <a:t>V.L. Paperny</a:t>
            </a:r>
            <a:r>
              <a:rPr lang="en-US" sz="1600" b="1" i="1" baseline="30000" dirty="0">
                <a:solidFill>
                  <a:srgbClr val="FF0000"/>
                </a:solidFill>
              </a:rPr>
              <a:t>2</a:t>
            </a:r>
            <a:r>
              <a:rPr lang="en-US" sz="1600" b="1" i="1" dirty="0">
                <a:solidFill>
                  <a:srgbClr val="FF0000"/>
                </a:solidFill>
              </a:rPr>
              <a:t>, S.S. Kolesnikov</a:t>
            </a:r>
            <a:r>
              <a:rPr lang="en-US" sz="1600" b="1" i="1" baseline="30000" dirty="0">
                <a:solidFill>
                  <a:srgbClr val="FF0000"/>
                </a:solidFill>
              </a:rPr>
              <a:t>1</a:t>
            </a:r>
            <a:r>
              <a:rPr lang="en-US" sz="1600" b="1" i="1" dirty="0">
                <a:solidFill>
                  <a:srgbClr val="FF0000"/>
                </a:solidFill>
              </a:rPr>
              <a:t>, L.I. Bryukvina</a:t>
            </a:r>
            <a:r>
              <a:rPr lang="en-US" sz="1600" b="1" i="1" baseline="30000" dirty="0">
                <a:solidFill>
                  <a:srgbClr val="FF0000"/>
                </a:solidFill>
              </a:rPr>
              <a:t>3</a:t>
            </a:r>
            <a:r>
              <a:rPr lang="en-US" sz="1600" b="1" i="1" dirty="0">
                <a:solidFill>
                  <a:srgbClr val="FF0000"/>
                </a:solidFill>
              </a:rPr>
              <a:t>, S.A.Nebogin</a:t>
            </a:r>
            <a:r>
              <a:rPr lang="en-US" sz="1600" b="1" i="1" baseline="30000" dirty="0">
                <a:solidFill>
                  <a:srgbClr val="FF0000"/>
                </a:solidFill>
              </a:rPr>
              <a:t>1</a:t>
            </a:r>
            <a:r>
              <a:rPr lang="en-US" sz="1600" b="1" i="1" dirty="0">
                <a:solidFill>
                  <a:srgbClr val="FF0000"/>
                </a:solidFill>
              </a:rPr>
              <a:t> </a:t>
            </a:r>
            <a:r>
              <a:rPr lang="ru-RU" sz="2000" b="1" i="1" dirty="0" smtClean="0">
                <a:solidFill>
                  <a:srgbClr val="FF0000"/>
                </a:solidFill>
                <a:latin typeface="+mj-lt"/>
                <a:ea typeface="+mj-ea"/>
                <a:cs typeface="+mj-cs"/>
              </a:rPr>
              <a:t/>
            </a:r>
            <a:br>
              <a:rPr lang="ru-RU" sz="2000" b="1" i="1" dirty="0" smtClean="0">
                <a:solidFill>
                  <a:srgbClr val="FF0000"/>
                </a:solidFill>
                <a:latin typeface="+mj-lt"/>
                <a:ea typeface="+mj-ea"/>
                <a:cs typeface="+mj-cs"/>
              </a:rPr>
            </a:br>
            <a:r>
              <a:rPr lang="ru-RU" altLang="ja-JP" sz="2800" b="1" i="1" dirty="0" smtClean="0">
                <a:solidFill>
                  <a:srgbClr val="CC0000"/>
                </a:solidFill>
              </a:rPr>
              <a:t/>
            </a:r>
            <a:br>
              <a:rPr lang="ru-RU" altLang="ja-JP" sz="2800" b="1" i="1" dirty="0" smtClean="0">
                <a:solidFill>
                  <a:srgbClr val="CC0000"/>
                </a:solidFill>
              </a:rPr>
            </a:br>
            <a:r>
              <a:rPr lang="ru-RU" sz="1600" i="1" baseline="30000" dirty="0" smtClean="0">
                <a:solidFill>
                  <a:schemeClr val="tx2"/>
                </a:solidFill>
                <a:latin typeface="Times New Roman" panose="02020603050405020304" pitchFamily="18" charset="0"/>
                <a:cs typeface="Times New Roman" panose="02020603050405020304" pitchFamily="18" charset="0"/>
              </a:rPr>
              <a:t>1</a:t>
            </a:r>
            <a:r>
              <a:rPr lang="ru-RU" sz="1600" i="1" dirty="0" smtClean="0">
                <a:solidFill>
                  <a:schemeClr val="tx2"/>
                </a:solidFill>
                <a:latin typeface="Times New Roman" panose="02020603050405020304" pitchFamily="18" charset="0"/>
                <a:cs typeface="Times New Roman" panose="02020603050405020304" pitchFamily="18" charset="0"/>
              </a:rPr>
              <a:t>Иркутский национальный исследовательский технический университет, Иркутск, Россия, </a:t>
            </a:r>
            <a:r>
              <a:rPr lang="en-US" sz="1600" i="1" u="sng" dirty="0" err="1" smtClean="0">
                <a:solidFill>
                  <a:schemeClr val="tx2"/>
                </a:solidFill>
                <a:latin typeface="Times New Roman" panose="02020603050405020304" pitchFamily="18" charset="0"/>
                <a:cs typeface="Times New Roman" panose="02020603050405020304" pitchFamily="18" charset="0"/>
                <a:hlinkClick r:id="rId2"/>
              </a:rPr>
              <a:t>ivnik</a:t>
            </a:r>
            <a:r>
              <a:rPr lang="ru-RU" sz="1600" i="1" u="sng" dirty="0" smtClean="0">
                <a:solidFill>
                  <a:schemeClr val="tx2"/>
                </a:solidFill>
                <a:latin typeface="Times New Roman" panose="02020603050405020304" pitchFamily="18" charset="0"/>
                <a:cs typeface="Times New Roman" panose="02020603050405020304" pitchFamily="18" charset="0"/>
                <a:hlinkClick r:id="rId2"/>
              </a:rPr>
              <a:t>@</a:t>
            </a:r>
            <a:r>
              <a:rPr lang="en-US" sz="1600" i="1" u="sng" dirty="0" err="1" smtClean="0">
                <a:solidFill>
                  <a:schemeClr val="tx2"/>
                </a:solidFill>
                <a:latin typeface="Times New Roman" panose="02020603050405020304" pitchFamily="18" charset="0"/>
                <a:cs typeface="Times New Roman" panose="02020603050405020304" pitchFamily="18" charset="0"/>
                <a:hlinkClick r:id="rId2"/>
              </a:rPr>
              <a:t>istu</a:t>
            </a:r>
            <a:r>
              <a:rPr lang="ru-RU" sz="1600" i="1" u="sng" dirty="0" smtClean="0">
                <a:solidFill>
                  <a:schemeClr val="tx2"/>
                </a:solidFill>
                <a:latin typeface="Times New Roman" panose="02020603050405020304" pitchFamily="18" charset="0"/>
                <a:cs typeface="Times New Roman" panose="02020603050405020304" pitchFamily="18" charset="0"/>
                <a:hlinkClick r:id="rId2"/>
              </a:rPr>
              <a:t>.</a:t>
            </a:r>
            <a:r>
              <a:rPr lang="en-US" sz="1600" i="1" u="sng" dirty="0" err="1" smtClean="0">
                <a:solidFill>
                  <a:schemeClr val="tx2"/>
                </a:solidFill>
                <a:latin typeface="Times New Roman" panose="02020603050405020304" pitchFamily="18" charset="0"/>
                <a:cs typeface="Times New Roman" panose="02020603050405020304" pitchFamily="18" charset="0"/>
                <a:hlinkClick r:id="rId2"/>
              </a:rPr>
              <a:t>edu</a:t>
            </a:r>
            <a:r>
              <a:rPr lang="ru-RU" sz="1600" dirty="0" smtClean="0">
                <a:solidFill>
                  <a:schemeClr val="tx2"/>
                </a:solidFill>
                <a:latin typeface="Times New Roman" panose="02020603050405020304" pitchFamily="18" charset="0"/>
                <a:cs typeface="Times New Roman" panose="02020603050405020304" pitchFamily="18" charset="0"/>
              </a:rPr>
              <a:t/>
            </a:r>
            <a:br>
              <a:rPr lang="ru-RU" sz="1600" dirty="0" smtClean="0">
                <a:solidFill>
                  <a:schemeClr val="tx2"/>
                </a:solidFill>
                <a:latin typeface="Times New Roman" panose="02020603050405020304" pitchFamily="18" charset="0"/>
                <a:cs typeface="Times New Roman" panose="02020603050405020304" pitchFamily="18" charset="0"/>
              </a:rPr>
            </a:br>
            <a:r>
              <a:rPr lang="ru-RU" sz="1600" i="1" baseline="30000" dirty="0" smtClean="0">
                <a:solidFill>
                  <a:schemeClr val="tx2"/>
                </a:solidFill>
                <a:latin typeface="Times New Roman" panose="02020603050405020304" pitchFamily="18" charset="0"/>
                <a:cs typeface="Times New Roman" panose="02020603050405020304" pitchFamily="18" charset="0"/>
              </a:rPr>
              <a:t>2</a:t>
            </a:r>
            <a:r>
              <a:rPr lang="ru-RU" sz="1600" i="1" dirty="0" smtClean="0">
                <a:solidFill>
                  <a:schemeClr val="tx2"/>
                </a:solidFill>
                <a:latin typeface="Times New Roman" panose="02020603050405020304" pitchFamily="18" charset="0"/>
                <a:cs typeface="Times New Roman" panose="02020603050405020304" pitchFamily="18" charset="0"/>
              </a:rPr>
              <a:t>Иркутский государственный университет, ул. К.Маркса,1, 664003, Иркутск, Россия.</a:t>
            </a:r>
            <a:r>
              <a:rPr lang="ru-RU" sz="1600" dirty="0" smtClean="0">
                <a:solidFill>
                  <a:schemeClr val="tx2"/>
                </a:solidFill>
                <a:latin typeface="Times New Roman" panose="02020603050405020304" pitchFamily="18" charset="0"/>
                <a:cs typeface="Times New Roman" panose="02020603050405020304" pitchFamily="18" charset="0"/>
              </a:rPr>
              <a:t/>
            </a:r>
            <a:br>
              <a:rPr lang="ru-RU" sz="1600" dirty="0" smtClean="0">
                <a:solidFill>
                  <a:schemeClr val="tx2"/>
                </a:solidFill>
                <a:latin typeface="Times New Roman" panose="02020603050405020304" pitchFamily="18" charset="0"/>
                <a:cs typeface="Times New Roman" panose="02020603050405020304" pitchFamily="18" charset="0"/>
              </a:rPr>
            </a:br>
            <a:r>
              <a:rPr lang="ru-RU" sz="1600" i="1" baseline="30000" dirty="0" smtClean="0">
                <a:solidFill>
                  <a:schemeClr val="tx2"/>
                </a:solidFill>
                <a:latin typeface="Times New Roman" panose="02020603050405020304" pitchFamily="18" charset="0"/>
                <a:cs typeface="Times New Roman" panose="02020603050405020304" pitchFamily="18" charset="0"/>
              </a:rPr>
              <a:t>3</a:t>
            </a:r>
            <a:r>
              <a:rPr lang="ru-RU" sz="1600" i="1" dirty="0" smtClean="0">
                <a:solidFill>
                  <a:schemeClr val="tx2"/>
                </a:solidFill>
                <a:latin typeface="Times New Roman" panose="02020603050405020304" pitchFamily="18" charset="0"/>
                <a:cs typeface="Times New Roman" panose="02020603050405020304" pitchFamily="18" charset="0"/>
              </a:rPr>
              <a:t>Иркутский филиал</a:t>
            </a:r>
            <a:r>
              <a:rPr lang="ru-RU" sz="1600" i="1" baseline="30000" dirty="0" smtClean="0">
                <a:solidFill>
                  <a:schemeClr val="tx2"/>
                </a:solidFill>
                <a:latin typeface="Times New Roman" panose="02020603050405020304" pitchFamily="18" charset="0"/>
                <a:cs typeface="Times New Roman" panose="02020603050405020304" pitchFamily="18" charset="0"/>
              </a:rPr>
              <a:t> </a:t>
            </a:r>
            <a:r>
              <a:rPr lang="ru-RU" sz="1600" i="1" dirty="0" smtClean="0">
                <a:solidFill>
                  <a:schemeClr val="tx2"/>
                </a:solidFill>
                <a:latin typeface="Times New Roman" panose="02020603050405020304" pitchFamily="18" charset="0"/>
                <a:cs typeface="Times New Roman" panose="02020603050405020304" pitchFamily="18" charset="0"/>
              </a:rPr>
              <a:t>Института лазерной физики СО РАН, 664033, Иркутск, Россия, </a:t>
            </a:r>
            <a:r>
              <a:rPr lang="en-US" sz="1600" i="1" u="sng" dirty="0" err="1" smtClean="0">
                <a:solidFill>
                  <a:schemeClr val="tx2"/>
                </a:solidFill>
                <a:latin typeface="Times New Roman" panose="02020603050405020304" pitchFamily="18" charset="0"/>
                <a:cs typeface="Times New Roman" panose="02020603050405020304" pitchFamily="18" charset="0"/>
                <a:hlinkClick r:id="rId3"/>
              </a:rPr>
              <a:t>baikal</a:t>
            </a:r>
            <a:r>
              <a:rPr lang="ru-RU" sz="1600" i="1" u="sng" dirty="0" smtClean="0">
                <a:solidFill>
                  <a:schemeClr val="tx2"/>
                </a:solidFill>
                <a:latin typeface="Times New Roman" panose="02020603050405020304" pitchFamily="18" charset="0"/>
                <a:cs typeface="Times New Roman" panose="02020603050405020304" pitchFamily="18" charset="0"/>
                <a:hlinkClick r:id="rId3"/>
              </a:rPr>
              <a:t>@</a:t>
            </a:r>
            <a:r>
              <a:rPr lang="en-US" sz="1600" i="1" u="sng" dirty="0" err="1" smtClean="0">
                <a:solidFill>
                  <a:schemeClr val="tx2"/>
                </a:solidFill>
                <a:latin typeface="Times New Roman" panose="02020603050405020304" pitchFamily="18" charset="0"/>
                <a:cs typeface="Times New Roman" panose="02020603050405020304" pitchFamily="18" charset="0"/>
                <a:hlinkClick r:id="rId3"/>
              </a:rPr>
              <a:t>ilph</a:t>
            </a:r>
            <a:r>
              <a:rPr lang="ru-RU" sz="1600" i="1" u="sng" dirty="0" smtClean="0">
                <a:solidFill>
                  <a:schemeClr val="tx2"/>
                </a:solidFill>
                <a:latin typeface="Times New Roman" panose="02020603050405020304" pitchFamily="18" charset="0"/>
                <a:cs typeface="Times New Roman" panose="02020603050405020304" pitchFamily="18" charset="0"/>
                <a:hlinkClick r:id="rId3"/>
              </a:rPr>
              <a:t>.</a:t>
            </a:r>
            <a:r>
              <a:rPr lang="en-US" sz="1600" i="1" u="sng" dirty="0" smtClean="0">
                <a:solidFill>
                  <a:schemeClr val="tx2"/>
                </a:solidFill>
                <a:latin typeface="Times New Roman" panose="02020603050405020304" pitchFamily="18" charset="0"/>
                <a:cs typeface="Times New Roman" panose="02020603050405020304" pitchFamily="18" charset="0"/>
                <a:hlinkClick r:id="rId3"/>
              </a:rPr>
              <a:t>irk</a:t>
            </a:r>
            <a:r>
              <a:rPr lang="ru-RU" sz="1600" i="1" u="sng" dirty="0" smtClean="0">
                <a:solidFill>
                  <a:schemeClr val="tx2"/>
                </a:solidFill>
                <a:latin typeface="Times New Roman" panose="02020603050405020304" pitchFamily="18" charset="0"/>
                <a:cs typeface="Times New Roman" panose="02020603050405020304" pitchFamily="18" charset="0"/>
                <a:hlinkClick r:id="rId3"/>
              </a:rPr>
              <a:t>.</a:t>
            </a:r>
            <a:r>
              <a:rPr lang="en-US" sz="1600" i="1" u="sng" dirty="0" err="1" smtClean="0">
                <a:solidFill>
                  <a:schemeClr val="tx2"/>
                </a:solidFill>
                <a:latin typeface="Times New Roman" panose="02020603050405020304" pitchFamily="18" charset="0"/>
                <a:cs typeface="Times New Roman" panose="02020603050405020304" pitchFamily="18" charset="0"/>
                <a:hlinkClick r:id="rId3"/>
              </a:rPr>
              <a:t>ru</a:t>
            </a:r>
            <a:r>
              <a:rPr lang="ru-RU" sz="1600" i="1" u="sng" dirty="0" smtClean="0">
                <a:solidFill>
                  <a:schemeClr val="tx2"/>
                </a:solidFill>
                <a:latin typeface="Times New Roman" panose="02020603050405020304" pitchFamily="18" charset="0"/>
                <a:cs typeface="Times New Roman" panose="02020603050405020304" pitchFamily="18" charset="0"/>
              </a:rPr>
              <a:t/>
            </a:r>
            <a:br>
              <a:rPr lang="ru-RU" sz="1600" i="1" u="sng" dirty="0" smtClean="0">
                <a:solidFill>
                  <a:schemeClr val="tx2"/>
                </a:solidFill>
                <a:latin typeface="Times New Roman" panose="02020603050405020304" pitchFamily="18" charset="0"/>
                <a:cs typeface="Times New Roman" panose="02020603050405020304" pitchFamily="18" charset="0"/>
              </a:rPr>
            </a:br>
            <a:r>
              <a:rPr lang="ru-RU" sz="1600" i="1" u="sng" dirty="0" smtClean="0">
                <a:solidFill>
                  <a:schemeClr val="tx2"/>
                </a:solidFill>
                <a:latin typeface="Times New Roman" panose="02020603050405020304" pitchFamily="18" charset="0"/>
                <a:cs typeface="Times New Roman" panose="02020603050405020304" pitchFamily="18" charset="0"/>
              </a:rPr>
              <a:t/>
            </a:r>
            <a:br>
              <a:rPr lang="ru-RU" sz="1600" i="1" u="sng" dirty="0" smtClean="0">
                <a:solidFill>
                  <a:schemeClr val="tx2"/>
                </a:solidFill>
                <a:latin typeface="Times New Roman" panose="02020603050405020304" pitchFamily="18" charset="0"/>
                <a:cs typeface="Times New Roman" panose="02020603050405020304" pitchFamily="18" charset="0"/>
              </a:rPr>
            </a:br>
            <a:r>
              <a:rPr lang="en-US" sz="1600" i="1" baseline="30000" dirty="0">
                <a:latin typeface="Times New Roman"/>
                <a:ea typeface="Times New Roman"/>
              </a:rPr>
              <a:t>1</a:t>
            </a:r>
            <a:r>
              <a:rPr lang="en-US" sz="1600" i="1" dirty="0">
                <a:latin typeface="Times New Roman"/>
                <a:ea typeface="Times New Roman"/>
              </a:rPr>
              <a:t>Irkutsk National Research Technical University, </a:t>
            </a:r>
            <a:r>
              <a:rPr lang="en-US" sz="1600" i="1" dirty="0" err="1">
                <a:latin typeface="Times New Roman"/>
                <a:ea typeface="Times New Roman"/>
              </a:rPr>
              <a:t>st.</a:t>
            </a:r>
            <a:r>
              <a:rPr lang="en-US" sz="1600" i="1" dirty="0">
                <a:latin typeface="Times New Roman"/>
                <a:ea typeface="Times New Roman"/>
              </a:rPr>
              <a:t> </a:t>
            </a:r>
            <a:r>
              <a:rPr lang="en-US" sz="1600" i="1" dirty="0" err="1">
                <a:latin typeface="Times New Roman"/>
                <a:ea typeface="Times New Roman"/>
              </a:rPr>
              <a:t>Lermontova</a:t>
            </a:r>
            <a:r>
              <a:rPr lang="en-US" sz="1600" i="1" dirty="0">
                <a:latin typeface="Times New Roman"/>
                <a:ea typeface="Times New Roman"/>
              </a:rPr>
              <a:t> 83, 664074, Irkutsk, Russia,</a:t>
            </a:r>
            <a:r>
              <a:rPr lang="en-US" sz="1600" dirty="0">
                <a:latin typeface="Times New Roman"/>
                <a:ea typeface="Times New Roman"/>
              </a:rPr>
              <a:t> </a:t>
            </a:r>
            <a:r>
              <a:rPr lang="ru-RU" sz="1600" dirty="0" smtClean="0">
                <a:latin typeface="Times New Roman"/>
                <a:ea typeface="Times New Roman"/>
              </a:rPr>
              <a:t/>
            </a:r>
            <a:br>
              <a:rPr lang="ru-RU" sz="1600" dirty="0" smtClean="0">
                <a:latin typeface="Times New Roman"/>
                <a:ea typeface="Times New Roman"/>
              </a:rPr>
            </a:br>
            <a:r>
              <a:rPr lang="en-US" sz="1600" i="1" u="sng" dirty="0" smtClean="0">
                <a:solidFill>
                  <a:srgbClr val="0000FF"/>
                </a:solidFill>
                <a:latin typeface="Times New Roman"/>
                <a:ea typeface="Times New Roman"/>
                <a:hlinkClick r:id="rId2"/>
              </a:rPr>
              <a:t>ivnik@istu.edu</a:t>
            </a:r>
            <a:r>
              <a:rPr lang="ru-RU" sz="1050" i="1" dirty="0">
                <a:latin typeface="Times New Roman"/>
                <a:ea typeface="Times New Roman"/>
              </a:rPr>
              <a:t/>
            </a:r>
            <a:br>
              <a:rPr lang="ru-RU" sz="1050" i="1" dirty="0">
                <a:latin typeface="Times New Roman"/>
                <a:ea typeface="Times New Roman"/>
              </a:rPr>
            </a:br>
            <a:r>
              <a:rPr lang="en-US" sz="1600" i="1" baseline="30000" dirty="0">
                <a:latin typeface="Times New Roman"/>
                <a:ea typeface="Times New Roman"/>
              </a:rPr>
              <a:t>2</a:t>
            </a:r>
            <a:r>
              <a:rPr lang="en-US" sz="1600" i="1" dirty="0">
                <a:latin typeface="Times New Roman"/>
                <a:ea typeface="Times New Roman"/>
              </a:rPr>
              <a:t>Irkutsk State University, </a:t>
            </a:r>
            <a:r>
              <a:rPr lang="en-US" sz="1600" i="1" dirty="0" err="1">
                <a:latin typeface="Times New Roman"/>
                <a:ea typeface="Times New Roman"/>
              </a:rPr>
              <a:t>K.Marks</a:t>
            </a:r>
            <a:r>
              <a:rPr lang="en-US" sz="1600" i="1" dirty="0">
                <a:latin typeface="Times New Roman"/>
                <a:ea typeface="Times New Roman"/>
              </a:rPr>
              <a:t> str., 1, 664003, Irkutsk, Russia</a:t>
            </a:r>
            <a:r>
              <a:rPr lang="ru-RU" sz="1050" i="1" dirty="0">
                <a:latin typeface="Times New Roman"/>
                <a:ea typeface="Times New Roman"/>
              </a:rPr>
              <a:t/>
            </a:r>
            <a:br>
              <a:rPr lang="ru-RU" sz="1050" i="1" dirty="0">
                <a:latin typeface="Times New Roman"/>
                <a:ea typeface="Times New Roman"/>
              </a:rPr>
            </a:br>
            <a:r>
              <a:rPr lang="en-US" sz="1600" i="1" baseline="30000" dirty="0">
                <a:latin typeface="Times New Roman"/>
                <a:ea typeface="Times New Roman"/>
              </a:rPr>
              <a:t>3</a:t>
            </a:r>
            <a:r>
              <a:rPr lang="en-US" sz="1600" i="1" dirty="0">
                <a:latin typeface="Times New Roman"/>
                <a:ea typeface="Times New Roman"/>
              </a:rPr>
              <a:t>Irkutsk Branch</a:t>
            </a:r>
            <a:r>
              <a:rPr lang="en-US" sz="1600" i="1" baseline="30000" dirty="0">
                <a:latin typeface="Times New Roman"/>
                <a:ea typeface="Times New Roman"/>
              </a:rPr>
              <a:t> </a:t>
            </a:r>
            <a:r>
              <a:rPr lang="en-US" sz="1600" i="1" dirty="0">
                <a:latin typeface="Times New Roman"/>
                <a:ea typeface="Times New Roman"/>
              </a:rPr>
              <a:t>of the Institute of Laser Physics SB RAS, </a:t>
            </a:r>
            <a:r>
              <a:rPr lang="en-US" sz="1600" i="1" dirty="0" err="1">
                <a:latin typeface="Times New Roman"/>
                <a:ea typeface="Times New Roman"/>
              </a:rPr>
              <a:t>st.</a:t>
            </a:r>
            <a:r>
              <a:rPr lang="en-US" sz="1600" i="1" dirty="0">
                <a:latin typeface="Times New Roman"/>
                <a:ea typeface="Times New Roman"/>
              </a:rPr>
              <a:t> </a:t>
            </a:r>
            <a:r>
              <a:rPr lang="en-US" sz="1600" i="1" dirty="0" err="1">
                <a:latin typeface="Times New Roman"/>
                <a:ea typeface="Times New Roman"/>
              </a:rPr>
              <a:t>Lermontova</a:t>
            </a:r>
            <a:r>
              <a:rPr lang="en-US" sz="1600" i="1" dirty="0">
                <a:latin typeface="Times New Roman"/>
                <a:ea typeface="Times New Roman"/>
              </a:rPr>
              <a:t> 130a, 664033, Irkutsk, Russia, </a:t>
            </a:r>
            <a:r>
              <a:rPr lang="en-US" sz="1600" i="1" u="sng" dirty="0">
                <a:solidFill>
                  <a:srgbClr val="0000FF"/>
                </a:solidFill>
                <a:latin typeface="Times New Roman"/>
                <a:ea typeface="Times New Roman"/>
                <a:hlinkClick r:id="rId3"/>
              </a:rPr>
              <a:t>baikal@ilph.irk.ru</a:t>
            </a:r>
            <a:r>
              <a:rPr lang="ru-RU" sz="1050" i="1" dirty="0">
                <a:latin typeface="Times New Roman"/>
                <a:ea typeface="Times New Roman"/>
              </a:rPr>
              <a:t/>
            </a:r>
            <a:br>
              <a:rPr lang="ru-RU" sz="1050" i="1" dirty="0">
                <a:latin typeface="Times New Roman"/>
                <a:ea typeface="Times New Roman"/>
              </a:rPr>
            </a:br>
            <a:r>
              <a:rPr lang="ru-RU" sz="1600" dirty="0" smtClean="0">
                <a:solidFill>
                  <a:schemeClr val="tx2"/>
                </a:solidFill>
                <a:latin typeface="+mj-lt"/>
                <a:ea typeface="+mj-ea"/>
                <a:cs typeface="+mj-cs"/>
              </a:rPr>
              <a:t/>
            </a:r>
            <a:br>
              <a:rPr lang="ru-RU" sz="1600" dirty="0" smtClean="0">
                <a:solidFill>
                  <a:schemeClr val="tx2"/>
                </a:solidFill>
                <a:latin typeface="+mj-lt"/>
                <a:ea typeface="+mj-ea"/>
                <a:cs typeface="+mj-cs"/>
              </a:rPr>
            </a:br>
            <a:r>
              <a:rPr lang="ru-RU" sz="2400" b="1" i="1" dirty="0" smtClean="0">
                <a:solidFill>
                  <a:srgbClr val="CC0000"/>
                </a:solidFill>
              </a:rPr>
              <a:t/>
            </a:r>
            <a:br>
              <a:rPr lang="ru-RU" sz="2400" b="1" i="1" dirty="0" smtClean="0">
                <a:solidFill>
                  <a:srgbClr val="CC0000"/>
                </a:solidFill>
              </a:rPr>
            </a:br>
            <a:r>
              <a:rPr lang="ru-RU" sz="4800" b="1" i="1" dirty="0" smtClean="0">
                <a:solidFill>
                  <a:srgbClr val="FF0000"/>
                </a:solidFill>
                <a:latin typeface="Times New Roman" pitchFamily="18" charset="0"/>
              </a:rPr>
              <a:t/>
            </a:r>
            <a:br>
              <a:rPr lang="ru-RU" sz="4800" b="1" i="1" dirty="0" smtClean="0">
                <a:solidFill>
                  <a:srgbClr val="FF0000"/>
                </a:solidFill>
                <a:latin typeface="Times New Roman" pitchFamily="18" charset="0"/>
              </a:rPr>
            </a:br>
            <a:r>
              <a:rPr lang="ru-RU" sz="4800" b="1" i="1" dirty="0" smtClean="0">
                <a:solidFill>
                  <a:srgbClr val="FF0000"/>
                </a:solidFill>
                <a:latin typeface="Times New Roman" pitchFamily="18" charset="0"/>
              </a:rPr>
              <a:t/>
            </a:r>
            <a:br>
              <a:rPr lang="ru-RU" sz="4800" b="1" i="1" dirty="0" smtClean="0">
                <a:solidFill>
                  <a:srgbClr val="FF0000"/>
                </a:solidFill>
                <a:latin typeface="Times New Roman" pitchFamily="18" charset="0"/>
              </a:rPr>
            </a:br>
            <a:r>
              <a:rPr lang="ru-RU" sz="4800" b="1" i="1" dirty="0" smtClean="0">
                <a:solidFill>
                  <a:srgbClr val="FF0000"/>
                </a:solidFill>
                <a:latin typeface="Times New Roman" pitchFamily="18" charset="0"/>
              </a:rPr>
              <a:t/>
            </a:r>
            <a:br>
              <a:rPr lang="ru-RU" sz="4800" b="1" i="1" dirty="0" smtClean="0">
                <a:solidFill>
                  <a:srgbClr val="FF0000"/>
                </a:solidFill>
                <a:latin typeface="Times New Roman" pitchFamily="18" charset="0"/>
              </a:rPr>
            </a:br>
            <a:endParaRPr lang="ru-RU" sz="4800" b="1" i="1" dirty="0" smtClean="0">
              <a:solidFill>
                <a:srgbClr val="FF0000"/>
              </a:solidFill>
              <a:latin typeface="Times New Roman" pitchFamily="18" charset="0"/>
            </a:endParaRPr>
          </a:p>
        </p:txBody>
      </p:sp>
      <p:sp>
        <p:nvSpPr>
          <p:cNvPr id="2051" name="Rectangle 3"/>
          <p:cNvSpPr>
            <a:spLocks noGrp="1" noChangeArrowheads="1"/>
          </p:cNvSpPr>
          <p:nvPr>
            <p:ph type="subTitle" idx="1"/>
          </p:nvPr>
        </p:nvSpPr>
        <p:spPr>
          <a:xfrm>
            <a:off x="0" y="6215063"/>
            <a:ext cx="9144000" cy="642937"/>
          </a:xfrm>
        </p:spPr>
        <p:txBody>
          <a:bodyPr/>
          <a:lstStyle/>
          <a:p>
            <a:pPr eaLnBrk="1" hangingPunct="1"/>
            <a:endParaRPr lang="ru-RU" b="1" i="1" u="sng" smtClean="0"/>
          </a:p>
          <a:p>
            <a:pPr eaLnBrk="1" hangingPunct="1"/>
            <a:endParaRPr lang="ru-RU" b="1" i="1" u="sng"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pPr>
              <a:defRPr/>
            </a:pPr>
            <a:fld id="{373EA384-5C02-4106-AFA7-01AA8F56D84E}" type="slidenum">
              <a:rPr lang="ru-RU"/>
              <a:pPr>
                <a:defRPr/>
              </a:pPr>
              <a:t>10</a:t>
            </a:fld>
            <a:endParaRPr lang="ru-RU"/>
          </a:p>
        </p:txBody>
      </p:sp>
      <p:sp>
        <p:nvSpPr>
          <p:cNvPr id="11267" name="Rectangle 3"/>
          <p:cNvSpPr>
            <a:spLocks noGrp="1" noChangeArrowheads="1"/>
          </p:cNvSpPr>
          <p:nvPr>
            <p:ph type="body" idx="1"/>
          </p:nvPr>
        </p:nvSpPr>
        <p:spPr>
          <a:xfrm>
            <a:off x="285720" y="5643578"/>
            <a:ext cx="8643966" cy="714380"/>
          </a:xfrm>
        </p:spPr>
        <p:txBody>
          <a:bodyPr/>
          <a:lstStyle/>
          <a:p>
            <a:pPr algn="ctr" eaLnBrk="1" hangingPunct="1">
              <a:lnSpc>
                <a:spcPct val="80000"/>
              </a:lnSpc>
              <a:buFontTx/>
              <a:buNone/>
            </a:pPr>
            <a:endParaRPr lang="ru-RU" sz="2200" b="1" i="1" dirty="0" smtClean="0"/>
          </a:p>
          <a:p>
            <a:pPr algn="ctr" eaLnBrk="1" hangingPunct="1">
              <a:lnSpc>
                <a:spcPct val="80000"/>
              </a:lnSpc>
              <a:buFontTx/>
              <a:buNone/>
            </a:pPr>
            <a:r>
              <a:rPr lang="ru-RU" sz="2200" b="1" i="1" dirty="0" smtClean="0"/>
              <a:t>Спасибо за внимание</a:t>
            </a:r>
          </a:p>
          <a:p>
            <a:pPr algn="ctr" eaLnBrk="1" hangingPunct="1">
              <a:lnSpc>
                <a:spcPct val="80000"/>
              </a:lnSpc>
              <a:buFontTx/>
              <a:buNone/>
            </a:pPr>
            <a:endParaRPr lang="ru-RU" sz="2200" b="1" i="1" dirty="0" smtClean="0"/>
          </a:p>
          <a:p>
            <a:pPr algn="ctr" eaLnBrk="1" hangingPunct="1">
              <a:lnSpc>
                <a:spcPct val="80000"/>
              </a:lnSpc>
              <a:buFontTx/>
              <a:buNone/>
            </a:pPr>
            <a:endParaRPr lang="ru-RU" sz="2200" b="1" i="1" dirty="0" smtClean="0">
              <a:latin typeface="Times New Roman" pitchFamily="18" charset="0"/>
            </a:endParaRPr>
          </a:p>
        </p:txBody>
      </p:sp>
      <p:sp>
        <p:nvSpPr>
          <p:cNvPr id="6" name="Rectangle 3"/>
          <p:cNvSpPr txBox="1">
            <a:spLocks noChangeArrowheads="1"/>
          </p:cNvSpPr>
          <p:nvPr/>
        </p:nvSpPr>
        <p:spPr bwMode="auto">
          <a:xfrm>
            <a:off x="500063" y="642938"/>
            <a:ext cx="8229600" cy="2592387"/>
          </a:xfrm>
          <a:prstGeom prst="rect">
            <a:avLst/>
          </a:prstGeom>
          <a:noFill/>
          <a:ln w="9525">
            <a:noFill/>
            <a:miter lim="800000"/>
            <a:headEnd/>
            <a:tailEnd/>
          </a:ln>
          <a:effectLst/>
        </p:spPr>
        <p:txBody>
          <a:bodyPr/>
          <a:lstStyle/>
          <a:p>
            <a:pPr algn="ctr">
              <a:defRPr/>
            </a:pPr>
            <a:endParaRPr lang="ru-RU" sz="2200" kern="0" dirty="0"/>
          </a:p>
        </p:txBody>
      </p:sp>
      <p:sp>
        <p:nvSpPr>
          <p:cNvPr id="11269" name="Rectangle 5"/>
          <p:cNvSpPr>
            <a:spLocks noChangeArrowheads="1"/>
          </p:cNvSpPr>
          <p:nvPr/>
        </p:nvSpPr>
        <p:spPr bwMode="auto">
          <a:xfrm>
            <a:off x="142844" y="214303"/>
            <a:ext cx="878684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rgbClr val="431BD5"/>
                </a:solidFill>
                <a:effectLst/>
                <a:latin typeface="Times New Roman" pitchFamily="18" charset="0"/>
                <a:ea typeface="Times New Roman" pitchFamily="18" charset="0"/>
              </a:rPr>
              <a:t>Заключение</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FF0000"/>
                </a:solidFill>
                <a:effectLst/>
                <a:latin typeface="Times New Roman" pitchFamily="18" charset="0"/>
                <a:ea typeface="Times New Roman" pitchFamily="18" charset="0"/>
              </a:rPr>
              <a:t>1) Исследования XRD показывают, что </a:t>
            </a:r>
            <a:r>
              <a:rPr kumimoji="0" lang="ru-RU" b="1" i="0" u="none" strike="noStrike" cap="none" normalizeH="0" baseline="0" dirty="0" err="1" smtClean="0">
                <a:ln>
                  <a:noFill/>
                </a:ln>
                <a:solidFill>
                  <a:srgbClr val="FF0000"/>
                </a:solidFill>
                <a:effectLst/>
                <a:latin typeface="Times New Roman" pitchFamily="18" charset="0"/>
                <a:ea typeface="Times New Roman" pitchFamily="18" charset="0"/>
              </a:rPr>
              <a:t>наночастицы</a:t>
            </a:r>
            <a:r>
              <a:rPr kumimoji="0" lang="ru-RU" b="1" i="0" u="none" strike="noStrike" cap="none" normalizeH="0" baseline="0" dirty="0" smtClean="0">
                <a:ln>
                  <a:noFill/>
                </a:ln>
                <a:solidFill>
                  <a:srgbClr val="FF0000"/>
                </a:solidFill>
                <a:effectLst/>
                <a:latin typeface="Times New Roman" pitchFamily="18" charset="0"/>
                <a:ea typeface="Times New Roman" pitchFamily="18" charset="0"/>
              </a:rPr>
              <a:t> серебра, образующиеся при последовательном и параллельном </a:t>
            </a:r>
            <a:r>
              <a:rPr kumimoji="0" lang="ru-RU" b="1" i="0" strike="noStrike" cap="none" normalizeH="0" baseline="0" dirty="0" err="1" smtClean="0">
                <a:ln>
                  <a:noFill/>
                </a:ln>
                <a:solidFill>
                  <a:srgbClr val="FF0000"/>
                </a:solidFill>
                <a:effectLst/>
                <a:latin typeface="Times New Roman" pitchFamily="18" charset="0"/>
                <a:ea typeface="Times New Roman" pitchFamily="18" charset="0"/>
              </a:rPr>
              <a:t>напылениях</a:t>
            </a:r>
            <a:r>
              <a:rPr kumimoji="0" lang="ru-RU" b="1" i="0" strike="noStrike" cap="none" normalizeH="0" baseline="0" dirty="0" smtClean="0">
                <a:ln>
                  <a:noFill/>
                </a:ln>
                <a:solidFill>
                  <a:srgbClr val="FF0000"/>
                </a:solidFill>
                <a:effectLst/>
                <a:latin typeface="Times New Roman" pitchFamily="18" charset="0"/>
                <a:ea typeface="Times New Roman" pitchFamily="18" charset="0"/>
              </a:rPr>
              <a:t>, </a:t>
            </a:r>
            <a:r>
              <a:rPr kumimoji="0" lang="ru-RU" b="1" i="0" u="none" strike="noStrike" cap="none" normalizeH="0" baseline="0" dirty="0" smtClean="0">
                <a:ln>
                  <a:noFill/>
                </a:ln>
                <a:solidFill>
                  <a:srgbClr val="FF0000"/>
                </a:solidFill>
                <a:effectLst/>
                <a:latin typeface="Times New Roman" pitchFamily="18" charset="0"/>
                <a:ea typeface="Times New Roman" pitchFamily="18" charset="0"/>
              </a:rPr>
              <a:t>являются кристаллическими с наиболее выраженным ориентированием плоскостью (111), либо плоскостями (111) и (200). </a:t>
            </a:r>
            <a:endParaRPr kumimoji="0" lang="ru-RU" b="1" i="0" u="none" strike="noStrike" cap="none" normalizeH="0" baseline="0" dirty="0" smtClean="0">
              <a:ln>
                <a:noFill/>
              </a:ln>
              <a:solidFill>
                <a:srgbClr val="FF0000"/>
              </a:solidFill>
              <a:effectLst/>
              <a:latin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6600FF"/>
                </a:solidFill>
                <a:effectLst/>
                <a:latin typeface="Times New Roman" pitchFamily="18" charset="0"/>
                <a:ea typeface="Times New Roman" pitchFamily="18" charset="0"/>
              </a:rPr>
              <a:t>2) В термически отожженных образцах происходит более эффективное формирование серебряных </a:t>
            </a:r>
            <a:r>
              <a:rPr kumimoji="0" lang="ru-RU" b="1" i="0" u="none" strike="noStrike" cap="none" normalizeH="0" baseline="0" dirty="0" err="1" smtClean="0">
                <a:ln>
                  <a:noFill/>
                </a:ln>
                <a:solidFill>
                  <a:srgbClr val="6600FF"/>
                </a:solidFill>
                <a:effectLst/>
                <a:latin typeface="Times New Roman" pitchFamily="18" charset="0"/>
                <a:ea typeface="Times New Roman" pitchFamily="18" charset="0"/>
              </a:rPr>
              <a:t>наночастиц</a:t>
            </a:r>
            <a:r>
              <a:rPr kumimoji="0" lang="ru-RU" b="1" i="0" u="none" strike="noStrike" cap="none" normalizeH="0" baseline="0" dirty="0" smtClean="0">
                <a:ln>
                  <a:noFill/>
                </a:ln>
                <a:solidFill>
                  <a:srgbClr val="6600FF"/>
                </a:solidFill>
                <a:effectLst/>
                <a:latin typeface="Times New Roman" pitchFamily="18" charset="0"/>
                <a:ea typeface="Times New Roman" pitchFamily="18" charset="0"/>
              </a:rPr>
              <a:t>. Раздвоение пиков, относящихся к решетке </a:t>
            </a:r>
            <a:r>
              <a:rPr kumimoji="0" lang="ru-RU" b="1" i="0" u="none" strike="noStrike" cap="none" normalizeH="0" baseline="0" dirty="0" err="1" smtClean="0">
                <a:ln>
                  <a:noFill/>
                </a:ln>
                <a:solidFill>
                  <a:srgbClr val="6600FF"/>
                </a:solidFill>
                <a:effectLst/>
                <a:latin typeface="Times New Roman" pitchFamily="18" charset="0"/>
                <a:ea typeface="Times New Roman" pitchFamily="18" charset="0"/>
              </a:rPr>
              <a:t>LiF</a:t>
            </a:r>
            <a:r>
              <a:rPr kumimoji="0" lang="ru-RU" b="1" i="0" u="none" strike="noStrike" cap="none" normalizeH="0" baseline="0" dirty="0" smtClean="0">
                <a:ln>
                  <a:noFill/>
                </a:ln>
                <a:solidFill>
                  <a:srgbClr val="6600FF"/>
                </a:solidFill>
                <a:effectLst/>
                <a:latin typeface="Times New Roman" pitchFamily="18" charset="0"/>
                <a:ea typeface="Times New Roman" pitchFamily="18" charset="0"/>
              </a:rPr>
              <a:t> ((111) при 38,797 град. и (200) при 45,104 град.</a:t>
            </a:r>
            <a:r>
              <a:rPr kumimoji="0" lang="en-US" b="1" i="0" u="none" strike="noStrike" cap="none" normalizeH="0" baseline="0" dirty="0" smtClean="0">
                <a:ln>
                  <a:noFill/>
                </a:ln>
                <a:solidFill>
                  <a:srgbClr val="6600FF"/>
                </a:solidFill>
                <a:effectLst/>
                <a:latin typeface="Times New Roman" pitchFamily="18" charset="0"/>
                <a:ea typeface="Times New Roman" pitchFamily="18" charset="0"/>
              </a:rPr>
              <a:t>)</a:t>
            </a:r>
            <a:r>
              <a:rPr kumimoji="0" lang="ru-RU" b="1" i="0" u="none" strike="noStrike" cap="none" normalizeH="0" baseline="0" dirty="0" smtClean="0">
                <a:ln>
                  <a:noFill/>
                </a:ln>
                <a:solidFill>
                  <a:srgbClr val="6600FF"/>
                </a:solidFill>
                <a:effectLst/>
                <a:latin typeface="Times New Roman" pitchFamily="18" charset="0"/>
                <a:ea typeface="Times New Roman" pitchFamily="18" charset="0"/>
              </a:rPr>
              <a:t> обусловлено дифракцией от верхнего и нижнего слоев напыления </a:t>
            </a:r>
            <a:r>
              <a:rPr kumimoji="0" lang="ru-RU" b="1" i="0" u="none" strike="noStrike" cap="none" normalizeH="0" baseline="0" dirty="0" err="1" smtClean="0">
                <a:ln>
                  <a:noFill/>
                </a:ln>
                <a:solidFill>
                  <a:srgbClr val="6600FF"/>
                </a:solidFill>
                <a:effectLst/>
                <a:latin typeface="Times New Roman" pitchFamily="18" charset="0"/>
                <a:ea typeface="Times New Roman" pitchFamily="18" charset="0"/>
              </a:rPr>
              <a:t>LiF</a:t>
            </a:r>
            <a:r>
              <a:rPr kumimoji="0" lang="ru-RU" b="1" i="0" u="none" strike="noStrike" cap="none" normalizeH="0" baseline="0" dirty="0" smtClean="0">
                <a:ln>
                  <a:noFill/>
                </a:ln>
                <a:solidFill>
                  <a:srgbClr val="6600FF"/>
                </a:solidFill>
                <a:effectLst/>
                <a:latin typeface="Times New Roman" pitchFamily="18" charset="0"/>
                <a:ea typeface="Times New Roman" pitchFamily="18" charset="0"/>
              </a:rPr>
              <a:t>.</a:t>
            </a:r>
            <a:endParaRPr kumimoji="0" lang="ru-RU" b="1" i="0" u="none" strike="noStrike" cap="none" normalizeH="0" baseline="0" dirty="0" smtClean="0">
              <a:ln>
                <a:noFill/>
              </a:ln>
              <a:solidFill>
                <a:srgbClr val="6600FF"/>
              </a:solidFill>
              <a:effectLst/>
              <a:latin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C00000"/>
                </a:solidFill>
                <a:effectLst/>
                <a:latin typeface="Times New Roman" pitchFamily="18" charset="0"/>
                <a:ea typeface="Times New Roman" pitchFamily="18" charset="0"/>
              </a:rPr>
              <a:t>3) Наличие серебряных </a:t>
            </a:r>
            <a:r>
              <a:rPr kumimoji="0" lang="ru-RU" b="1" i="0" u="none" strike="noStrike" cap="none" normalizeH="0" baseline="0" dirty="0" err="1" smtClean="0">
                <a:ln>
                  <a:noFill/>
                </a:ln>
                <a:solidFill>
                  <a:srgbClr val="C00000"/>
                </a:solidFill>
                <a:effectLst/>
                <a:latin typeface="Times New Roman" pitchFamily="18" charset="0"/>
                <a:ea typeface="Times New Roman" pitchFamily="18" charset="0"/>
              </a:rPr>
              <a:t>наночастиц</a:t>
            </a:r>
            <a:r>
              <a:rPr kumimoji="0" lang="ru-RU" b="1" i="0" u="none" strike="noStrike" cap="none" normalizeH="0" baseline="0" dirty="0" smtClean="0">
                <a:ln>
                  <a:noFill/>
                </a:ln>
                <a:solidFill>
                  <a:srgbClr val="C00000"/>
                </a:solidFill>
                <a:effectLst/>
                <a:latin typeface="Times New Roman" pitchFamily="18" charset="0"/>
                <a:ea typeface="Times New Roman" pitchFamily="18" charset="0"/>
              </a:rPr>
              <a:t> в пленке </a:t>
            </a:r>
            <a:r>
              <a:rPr kumimoji="0" lang="en-US" b="1" i="0" u="none" strike="noStrike" cap="none" normalizeH="0" baseline="0" dirty="0" err="1" smtClean="0">
                <a:ln>
                  <a:noFill/>
                </a:ln>
                <a:solidFill>
                  <a:srgbClr val="C00000"/>
                </a:solidFill>
                <a:effectLst/>
                <a:latin typeface="Times New Roman" pitchFamily="18" charset="0"/>
                <a:ea typeface="Times New Roman" pitchFamily="18" charset="0"/>
              </a:rPr>
              <a:t>LiF</a:t>
            </a:r>
            <a:r>
              <a:rPr kumimoji="0" lang="ru-RU" b="1" i="0" u="none" strike="noStrike" cap="none" normalizeH="0" baseline="0" dirty="0" smtClean="0">
                <a:ln>
                  <a:noFill/>
                </a:ln>
                <a:solidFill>
                  <a:srgbClr val="C00000"/>
                </a:solidFill>
                <a:effectLst/>
                <a:latin typeface="Times New Roman" pitchFamily="18" charset="0"/>
                <a:ea typeface="Times New Roman" pitchFamily="18" charset="0"/>
              </a:rPr>
              <a:t> влияет на размеры ОКР </a:t>
            </a:r>
            <a:r>
              <a:rPr kumimoji="0" lang="en-US" b="1" i="0" u="none" strike="noStrike" cap="none" normalizeH="0" baseline="0" dirty="0" err="1" smtClean="0">
                <a:ln>
                  <a:noFill/>
                </a:ln>
                <a:solidFill>
                  <a:srgbClr val="C00000"/>
                </a:solidFill>
                <a:effectLst/>
                <a:latin typeface="Times New Roman" pitchFamily="18" charset="0"/>
                <a:ea typeface="Times New Roman" pitchFamily="18" charset="0"/>
              </a:rPr>
              <a:t>LiF</a:t>
            </a:r>
            <a:r>
              <a:rPr kumimoji="0" lang="ru-RU" b="1" i="0" u="none" strike="noStrike" cap="none" normalizeH="0" baseline="0" dirty="0" smtClean="0">
                <a:ln>
                  <a:noFill/>
                </a:ln>
                <a:solidFill>
                  <a:srgbClr val="C00000"/>
                </a:solidFill>
                <a:effectLst/>
                <a:latin typeface="Times New Roman" pitchFamily="18" charset="0"/>
                <a:ea typeface="Times New Roman" pitchFamily="18" charset="0"/>
              </a:rPr>
              <a:t>. Увеличение средних размеров ОКР серебра приводит к уменьшению ОКР </a:t>
            </a:r>
            <a:r>
              <a:rPr kumimoji="0" lang="ru-RU" b="1" i="0" u="none" strike="noStrike" cap="none" normalizeH="0" baseline="0" dirty="0" err="1" smtClean="0">
                <a:ln>
                  <a:noFill/>
                </a:ln>
                <a:solidFill>
                  <a:srgbClr val="C00000"/>
                </a:solidFill>
                <a:effectLst/>
                <a:latin typeface="Times New Roman" pitchFamily="18" charset="0"/>
                <a:ea typeface="Times New Roman" pitchFamily="18" charset="0"/>
              </a:rPr>
              <a:t>LiF</a:t>
            </a:r>
            <a:r>
              <a:rPr kumimoji="0" lang="ru-RU" b="1" i="0" u="none" strike="noStrike" cap="none" normalizeH="0" baseline="0" dirty="0" smtClean="0">
                <a:ln>
                  <a:noFill/>
                </a:ln>
                <a:solidFill>
                  <a:srgbClr val="C00000"/>
                </a:solidFill>
                <a:effectLst/>
                <a:latin typeface="Times New Roman" pitchFamily="18" charset="0"/>
                <a:ea typeface="Times New Roman" pitchFamily="18" charset="0"/>
              </a:rPr>
              <a:t> и наоборот. С увеличением ОКР  серебра увеличивается и параметр решетки серебра.</a:t>
            </a:r>
            <a:endParaRPr kumimoji="0" lang="ru-RU" b="1" i="0" u="none" strike="noStrike" cap="none" normalizeH="0" baseline="0" dirty="0" smtClean="0">
              <a:ln>
                <a:noFill/>
              </a:ln>
              <a:solidFill>
                <a:srgbClr val="C00000"/>
              </a:solidFill>
              <a:effectLst/>
              <a:latin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FF0000"/>
                </a:solidFill>
                <a:effectLst/>
                <a:latin typeface="Times New Roman" pitchFamily="18" charset="0"/>
                <a:ea typeface="Times New Roman" pitchFamily="18" charset="0"/>
              </a:rPr>
              <a:t>4) </a:t>
            </a:r>
            <a:r>
              <a:rPr kumimoji="0" lang="ru-RU" b="1" i="0" u="none" strike="noStrike" cap="none" normalizeH="0" baseline="0" dirty="0" smtClean="0">
                <a:ln>
                  <a:noFill/>
                </a:ln>
                <a:solidFill>
                  <a:srgbClr val="FF0000"/>
                </a:solidFill>
                <a:effectLst/>
                <a:latin typeface="Times New Roman" pitchFamily="18" charset="0"/>
                <a:ea typeface="Calibri" pitchFamily="34" charset="0"/>
              </a:rPr>
              <a:t>В образце с последовательным напылением </a:t>
            </a:r>
            <a:r>
              <a:rPr kumimoji="0" lang="ru-RU" b="1" i="0" u="none" strike="noStrike" cap="none" normalizeH="0" baseline="0" dirty="0" smtClean="0">
                <a:ln>
                  <a:noFill/>
                </a:ln>
                <a:solidFill>
                  <a:srgbClr val="FF0000"/>
                </a:solidFill>
                <a:effectLst/>
                <a:latin typeface="Times New Roman" pitchFamily="18" charset="0"/>
                <a:ea typeface="Times New Roman" pitchFamily="18" charset="0"/>
              </a:rPr>
              <a:t>серебряные пленки состоят из </a:t>
            </a:r>
            <a:r>
              <a:rPr kumimoji="0" lang="ru-RU" b="1" i="0" u="none" strike="noStrike" cap="none" normalizeH="0" baseline="0" dirty="0" err="1" smtClean="0">
                <a:ln>
                  <a:noFill/>
                </a:ln>
                <a:solidFill>
                  <a:srgbClr val="FF0000"/>
                </a:solidFill>
                <a:effectLst/>
                <a:latin typeface="Times New Roman" pitchFamily="18" charset="0"/>
                <a:ea typeface="Times New Roman" pitchFamily="18" charset="0"/>
              </a:rPr>
              <a:t>наночастиц</a:t>
            </a:r>
            <a:r>
              <a:rPr kumimoji="0" lang="ru-RU" b="1" i="0" u="none" strike="noStrike" cap="none" normalizeH="0" baseline="0" dirty="0" smtClean="0">
                <a:ln>
                  <a:noFill/>
                </a:ln>
                <a:solidFill>
                  <a:srgbClr val="FF0000"/>
                </a:solidFill>
                <a:effectLst/>
                <a:latin typeface="Times New Roman" pitchFamily="18" charset="0"/>
                <a:ea typeface="Times New Roman" pitchFamily="18" charset="0"/>
              </a:rPr>
              <a:t> с наиболее предпочтительной ориентацией в направлении [111].</a:t>
            </a:r>
            <a:r>
              <a:rPr kumimoji="0" lang="ru-RU" b="1" i="0" u="none" strike="noStrike" cap="none" normalizeH="0" baseline="0" dirty="0" smtClean="0">
                <a:ln>
                  <a:noFill/>
                </a:ln>
                <a:solidFill>
                  <a:srgbClr val="00B050"/>
                </a:solidFill>
                <a:effectLst/>
                <a:latin typeface="Times New Roman" pitchFamily="18" charset="0"/>
                <a:ea typeface="Times New Roman" pitchFamily="18" charset="0"/>
              </a:rPr>
              <a:t> </a:t>
            </a:r>
            <a:endParaRPr kumimoji="0" lang="ru-RU" b="1" i="0" u="none" strike="noStrike" cap="none" normalizeH="0" baseline="0" dirty="0" smtClean="0">
              <a:ln>
                <a:noFill/>
              </a:ln>
              <a:solidFill>
                <a:srgbClr val="00B050"/>
              </a:solidFill>
              <a:effectLst/>
              <a:latin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33CC"/>
                </a:solidFill>
                <a:effectLst/>
                <a:latin typeface="Times New Roman" pitchFamily="18" charset="0"/>
                <a:ea typeface="Times New Roman" pitchFamily="18" charset="0"/>
              </a:rPr>
              <a:t>5) Оценка эффективности образования лазерно-активных центров окраски в пленке </a:t>
            </a:r>
            <a:r>
              <a:rPr kumimoji="0" lang="en-US" b="1" i="0" u="none" strike="noStrike" cap="none" normalizeH="0" baseline="0" dirty="0" err="1" smtClean="0">
                <a:ln>
                  <a:noFill/>
                </a:ln>
                <a:solidFill>
                  <a:srgbClr val="0033CC"/>
                </a:solidFill>
                <a:effectLst/>
                <a:latin typeface="Times New Roman" pitchFamily="18" charset="0"/>
                <a:ea typeface="Times New Roman" pitchFamily="18" charset="0"/>
              </a:rPr>
              <a:t>LiF</a:t>
            </a:r>
            <a:r>
              <a:rPr kumimoji="0" lang="ru-RU" b="1" i="0" u="none" strike="noStrike" cap="none" normalizeH="0" baseline="0" dirty="0" smtClean="0">
                <a:ln>
                  <a:noFill/>
                </a:ln>
                <a:solidFill>
                  <a:srgbClr val="0033CC"/>
                </a:solidFill>
                <a:effectLst/>
                <a:latin typeface="Times New Roman" pitchFamily="18" charset="0"/>
                <a:ea typeface="Times New Roman" pitchFamily="18" charset="0"/>
              </a:rPr>
              <a:t> в присутствии серебряных </a:t>
            </a:r>
            <a:r>
              <a:rPr kumimoji="0" lang="ru-RU" b="1" i="0" u="none" strike="noStrike" cap="none" normalizeH="0" baseline="0" dirty="0" err="1" smtClean="0">
                <a:ln>
                  <a:noFill/>
                </a:ln>
                <a:solidFill>
                  <a:srgbClr val="0033CC"/>
                </a:solidFill>
                <a:effectLst/>
                <a:latin typeface="Times New Roman" pitchFamily="18" charset="0"/>
                <a:ea typeface="Times New Roman" pitchFamily="18" charset="0"/>
              </a:rPr>
              <a:t>наночастиц</a:t>
            </a:r>
            <a:r>
              <a:rPr kumimoji="0" lang="ru-RU" b="1" i="0" u="none" strike="noStrike" cap="none" normalizeH="0" baseline="0" dirty="0" smtClean="0">
                <a:ln>
                  <a:noFill/>
                </a:ln>
                <a:solidFill>
                  <a:srgbClr val="0033CC"/>
                </a:solidFill>
                <a:effectLst/>
                <a:latin typeface="Times New Roman" pitchFamily="18" charset="0"/>
                <a:ea typeface="Times New Roman" pitchFamily="18" charset="0"/>
              </a:rPr>
              <a:t> после радиационного воздействия показывает, что концентрация </a:t>
            </a:r>
            <a:r>
              <a:rPr kumimoji="0" lang="ru-RU" b="1" i="1" u="none" strike="noStrike" cap="none" normalizeH="0" baseline="0" dirty="0" smtClean="0">
                <a:ln>
                  <a:noFill/>
                </a:ln>
                <a:solidFill>
                  <a:srgbClr val="0033CC"/>
                </a:solidFill>
                <a:effectLst/>
                <a:latin typeface="Times New Roman" pitchFamily="18" charset="0"/>
                <a:ea typeface="Times New Roman" pitchFamily="18" charset="0"/>
              </a:rPr>
              <a:t>F</a:t>
            </a:r>
            <a:r>
              <a:rPr kumimoji="0" lang="ru-RU" b="1" i="1" u="none" strike="noStrike" cap="none" normalizeH="0" baseline="-30000" dirty="0" smtClean="0">
                <a:ln>
                  <a:noFill/>
                </a:ln>
                <a:solidFill>
                  <a:srgbClr val="0033CC"/>
                </a:solidFill>
                <a:effectLst/>
                <a:latin typeface="Times New Roman" pitchFamily="18" charset="0"/>
                <a:ea typeface="Times New Roman" pitchFamily="18" charset="0"/>
              </a:rPr>
              <a:t>2</a:t>
            </a:r>
            <a:r>
              <a:rPr kumimoji="0" lang="ru-RU" b="1" i="0" u="none" strike="noStrike" cap="none" normalizeH="0" baseline="0" dirty="0" smtClean="0">
                <a:ln>
                  <a:noFill/>
                </a:ln>
                <a:solidFill>
                  <a:srgbClr val="0033CC"/>
                </a:solidFill>
                <a:effectLst/>
                <a:latin typeface="Times New Roman" pitchFamily="18" charset="0"/>
                <a:ea typeface="Times New Roman" pitchFamily="18" charset="0"/>
              </a:rPr>
              <a:t> -центров в плёнке </a:t>
            </a:r>
            <a:r>
              <a:rPr kumimoji="0" lang="ru-RU" b="1" i="0" u="none" strike="noStrike" cap="none" normalizeH="0" baseline="0" dirty="0" err="1" smtClean="0">
                <a:ln>
                  <a:noFill/>
                </a:ln>
                <a:solidFill>
                  <a:srgbClr val="0033CC"/>
                </a:solidFill>
                <a:effectLst/>
                <a:latin typeface="Times New Roman" pitchFamily="18" charset="0"/>
                <a:ea typeface="Times New Roman" pitchFamily="18" charset="0"/>
              </a:rPr>
              <a:t>LiF</a:t>
            </a:r>
            <a:r>
              <a:rPr kumimoji="0" lang="ru-RU" b="1" i="0" u="none" strike="noStrike" cap="none" normalizeH="0" baseline="0" dirty="0" smtClean="0">
                <a:ln>
                  <a:noFill/>
                </a:ln>
                <a:solidFill>
                  <a:srgbClr val="0033CC"/>
                </a:solidFill>
                <a:effectLst/>
                <a:latin typeface="Times New Roman" pitchFamily="18" charset="0"/>
                <a:ea typeface="Times New Roman" pitchFamily="18" charset="0"/>
              </a:rPr>
              <a:t> с частицами серебра примерно в восемь раз выше, чем в образце без частиц серебра. </a:t>
            </a:r>
            <a:endParaRPr kumimoji="0" lang="ru-RU" b="1" i="0" u="none" strike="noStrike" cap="none" normalizeH="0" baseline="0" dirty="0" smtClean="0">
              <a:ln>
                <a:noFill/>
              </a:ln>
              <a:solidFill>
                <a:srgbClr val="0033CC"/>
              </a:solidFill>
              <a:effectLst/>
              <a:latin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2D10BA06-7DBD-4B75-A401-2C04EC029DC8}" type="slidenum">
              <a:rPr lang="ru-RU"/>
              <a:pPr>
                <a:defRPr/>
              </a:pPr>
              <a:t>2</a:t>
            </a:fld>
            <a:endParaRPr lang="ru-RU"/>
          </a:p>
        </p:txBody>
      </p:sp>
      <p:sp>
        <p:nvSpPr>
          <p:cNvPr id="3075" name="Rectangle 2"/>
          <p:cNvSpPr>
            <a:spLocks noGrp="1" noChangeArrowheads="1"/>
          </p:cNvSpPr>
          <p:nvPr>
            <p:ph type="title"/>
          </p:nvPr>
        </p:nvSpPr>
        <p:spPr>
          <a:xfrm>
            <a:off x="0" y="0"/>
            <a:ext cx="9144000" cy="3443288"/>
          </a:xfrm>
        </p:spPr>
        <p:txBody>
          <a:bodyPr/>
          <a:lstStyle/>
          <a:p>
            <a:pPr eaLnBrk="1" hangingPunct="1"/>
            <a:r>
              <a:rPr lang="ru-RU" sz="2000" b="1" dirty="0" smtClean="0">
                <a:solidFill>
                  <a:srgbClr val="FF0000"/>
                </a:solidFill>
                <a:latin typeface="+mj-lt"/>
                <a:ea typeface="+mj-ea"/>
                <a:cs typeface="+mj-cs"/>
              </a:rPr>
              <a:t/>
            </a:r>
            <a:br>
              <a:rPr lang="ru-RU" sz="2000" b="1" dirty="0" smtClean="0">
                <a:solidFill>
                  <a:srgbClr val="FF0000"/>
                </a:solidFill>
                <a:latin typeface="+mj-lt"/>
                <a:ea typeface="+mj-ea"/>
                <a:cs typeface="+mj-cs"/>
              </a:rPr>
            </a:br>
            <a:r>
              <a:rPr lang="ru-RU" sz="2000" b="1" dirty="0" smtClean="0">
                <a:solidFill>
                  <a:srgbClr val="FF0000"/>
                </a:solidFill>
                <a:latin typeface="+mj-lt"/>
                <a:ea typeface="+mj-ea"/>
                <a:cs typeface="+mj-cs"/>
              </a:rPr>
              <a:t/>
            </a:r>
            <a:br>
              <a:rPr lang="ru-RU" sz="2000" b="1" dirty="0" smtClean="0">
                <a:solidFill>
                  <a:srgbClr val="FF0000"/>
                </a:solidFill>
                <a:latin typeface="+mj-lt"/>
                <a:ea typeface="+mj-ea"/>
                <a:cs typeface="+mj-cs"/>
              </a:rPr>
            </a:br>
            <a:r>
              <a:rPr lang="ru-RU" sz="2000" b="1" dirty="0" smtClean="0">
                <a:solidFill>
                  <a:srgbClr val="FF0000"/>
                </a:solidFill>
                <a:latin typeface="+mj-lt"/>
                <a:ea typeface="+mj-ea"/>
                <a:cs typeface="+mj-cs"/>
              </a:rPr>
              <a:t>Фторид лития </a:t>
            </a:r>
            <a:r>
              <a:rPr lang="ru-RU" sz="2000" b="1" dirty="0" smtClean="0">
                <a:solidFill>
                  <a:schemeClr val="tx2"/>
                </a:solidFill>
                <a:latin typeface="+mj-lt"/>
                <a:ea typeface="+mj-ea"/>
                <a:cs typeface="+mj-cs"/>
              </a:rPr>
              <a:t>с центрами окраски - </a:t>
            </a:r>
            <a:r>
              <a:rPr lang="ru-RU" sz="2000" dirty="0" smtClean="0">
                <a:solidFill>
                  <a:schemeClr val="tx2"/>
                </a:solidFill>
                <a:latin typeface="+mj-lt"/>
                <a:ea typeface="+mj-ea"/>
                <a:cs typeface="+mj-cs"/>
              </a:rPr>
              <a:t>эффективная лазерная среда, на основе которой</a:t>
            </a:r>
            <a:r>
              <a:rPr lang="ru-RU" sz="2000" b="1" dirty="0" smtClean="0">
                <a:solidFill>
                  <a:schemeClr val="tx2"/>
                </a:solidFill>
                <a:latin typeface="+mj-lt"/>
                <a:ea typeface="+mj-ea"/>
                <a:cs typeface="+mj-cs"/>
              </a:rPr>
              <a:t> разработан ряд </a:t>
            </a:r>
            <a:r>
              <a:rPr lang="ru-RU" sz="2000" b="1" dirty="0" smtClean="0">
                <a:solidFill>
                  <a:srgbClr val="FF0000"/>
                </a:solidFill>
                <a:latin typeface="+mj-lt"/>
                <a:ea typeface="+mj-ea"/>
                <a:cs typeface="+mj-cs"/>
              </a:rPr>
              <a:t>перестраиваемых по частоте лазеров</a:t>
            </a:r>
            <a:r>
              <a:rPr lang="ru-RU" sz="2000" b="1" dirty="0" smtClean="0">
                <a:solidFill>
                  <a:schemeClr val="tx2"/>
                </a:solidFill>
                <a:latin typeface="+mj-lt"/>
                <a:ea typeface="+mj-ea"/>
                <a:cs typeface="+mj-cs"/>
              </a:rPr>
              <a:t>. </a:t>
            </a:r>
            <a:br>
              <a:rPr lang="ru-RU" sz="2000" b="1" dirty="0" smtClean="0">
                <a:solidFill>
                  <a:schemeClr val="tx2"/>
                </a:solidFill>
                <a:latin typeface="+mj-lt"/>
                <a:ea typeface="+mj-ea"/>
                <a:cs typeface="+mj-cs"/>
              </a:rPr>
            </a:br>
            <a:r>
              <a:rPr lang="ru-RU" sz="2000" b="1" dirty="0" smtClean="0">
                <a:solidFill>
                  <a:srgbClr val="FF0000"/>
                </a:solidFill>
              </a:rPr>
              <a:t>Пленки </a:t>
            </a:r>
            <a:r>
              <a:rPr lang="en-US" sz="2000" b="1" dirty="0" err="1" smtClean="0">
                <a:solidFill>
                  <a:srgbClr val="FF0000"/>
                </a:solidFill>
              </a:rPr>
              <a:t>LiF</a:t>
            </a:r>
            <a:r>
              <a:rPr lang="ru-RU" sz="2000" b="1" dirty="0" smtClean="0">
                <a:solidFill>
                  <a:srgbClr val="FF0000"/>
                </a:solidFill>
              </a:rPr>
              <a:t> </a:t>
            </a:r>
            <a:r>
              <a:rPr lang="ru-RU" sz="2000" dirty="0" smtClean="0"/>
              <a:t>содержат </a:t>
            </a:r>
            <a:r>
              <a:rPr lang="ru-RU" sz="2000" b="1" dirty="0" smtClean="0">
                <a:solidFill>
                  <a:srgbClr val="0033CC"/>
                </a:solidFill>
              </a:rPr>
              <a:t>люминесцирующие центры</a:t>
            </a:r>
            <a:r>
              <a:rPr lang="ru-RU" sz="2000" dirty="0" smtClean="0"/>
              <a:t>, наведенные радиационным облучением, и являются </a:t>
            </a:r>
            <a:r>
              <a:rPr lang="ru-RU" sz="2000" b="1" dirty="0" smtClean="0">
                <a:solidFill>
                  <a:srgbClr val="0033CC"/>
                </a:solidFill>
              </a:rPr>
              <a:t>компактными объектами для применения и исследования</a:t>
            </a:r>
            <a:r>
              <a:rPr lang="ru-RU" sz="2000" dirty="0" smtClean="0"/>
              <a:t>.</a:t>
            </a:r>
            <a:br>
              <a:rPr lang="ru-RU" sz="2000" dirty="0" smtClean="0"/>
            </a:br>
            <a:r>
              <a:rPr lang="ru-RU" sz="2000" b="1" dirty="0" smtClean="0">
                <a:solidFill>
                  <a:srgbClr val="FF0000"/>
                </a:solidFill>
                <a:latin typeface="+mj-lt"/>
                <a:ea typeface="+mj-ea"/>
                <a:cs typeface="+mj-cs"/>
              </a:rPr>
              <a:t>Перспективность исследования </a:t>
            </a:r>
            <a:r>
              <a:rPr lang="ru-RU" sz="2000" dirty="0" smtClean="0">
                <a:solidFill>
                  <a:schemeClr val="tx2"/>
                </a:solidFill>
                <a:latin typeface="+mj-lt"/>
                <a:ea typeface="+mj-ea"/>
                <a:cs typeface="+mj-cs"/>
              </a:rPr>
              <a:t>поликристаллических </a:t>
            </a:r>
            <a:r>
              <a:rPr lang="ru-RU" sz="2000" b="1" dirty="0" smtClean="0">
                <a:solidFill>
                  <a:srgbClr val="0033CC"/>
                </a:solidFill>
                <a:latin typeface="+mj-lt"/>
                <a:ea typeface="+mj-ea"/>
                <a:cs typeface="+mj-cs"/>
              </a:rPr>
              <a:t>пленок  </a:t>
            </a:r>
            <a:r>
              <a:rPr lang="en-US" sz="2000" b="1" dirty="0" err="1" smtClean="0">
                <a:solidFill>
                  <a:srgbClr val="0033CC"/>
                </a:solidFill>
                <a:latin typeface="+mj-lt"/>
                <a:ea typeface="+mj-ea"/>
                <a:cs typeface="+mj-cs"/>
              </a:rPr>
              <a:t>LiF</a:t>
            </a:r>
            <a:r>
              <a:rPr lang="en-US" sz="2000" b="1" dirty="0" smtClean="0">
                <a:solidFill>
                  <a:srgbClr val="0033CC"/>
                </a:solidFill>
                <a:latin typeface="+mj-lt"/>
                <a:ea typeface="+mj-ea"/>
                <a:cs typeface="+mj-cs"/>
              </a:rPr>
              <a:t> </a:t>
            </a:r>
            <a:r>
              <a:rPr lang="ru-RU" sz="2000" dirty="0" smtClean="0">
                <a:solidFill>
                  <a:schemeClr val="tx2"/>
                </a:solidFill>
                <a:latin typeface="+mj-lt"/>
                <a:ea typeface="+mj-ea"/>
                <a:cs typeface="+mj-cs"/>
              </a:rPr>
              <a:t>с </a:t>
            </a:r>
            <a:r>
              <a:rPr lang="ru-RU" sz="2000" b="1" dirty="0" smtClean="0">
                <a:solidFill>
                  <a:srgbClr val="0033CC"/>
                </a:solidFill>
                <a:latin typeface="+mj-lt"/>
                <a:ea typeface="+mj-ea"/>
                <a:cs typeface="+mj-cs"/>
              </a:rPr>
              <a:t>серебряными </a:t>
            </a:r>
            <a:r>
              <a:rPr lang="ru-RU" sz="2000" dirty="0" err="1" smtClean="0">
                <a:solidFill>
                  <a:schemeClr val="tx2"/>
                </a:solidFill>
                <a:latin typeface="+mj-lt"/>
                <a:ea typeface="+mj-ea"/>
                <a:cs typeface="+mj-cs"/>
              </a:rPr>
              <a:t>наночастицами</a:t>
            </a:r>
            <a:r>
              <a:rPr lang="ru-RU" sz="2000" dirty="0" smtClean="0">
                <a:solidFill>
                  <a:schemeClr val="tx2"/>
                </a:solidFill>
                <a:latin typeface="+mj-lt"/>
                <a:ea typeface="+mj-ea"/>
                <a:cs typeface="+mj-cs"/>
              </a:rPr>
              <a:t> – это возможность </a:t>
            </a:r>
            <a:r>
              <a:rPr lang="ru-RU" sz="2000" b="1" dirty="0" smtClean="0">
                <a:solidFill>
                  <a:srgbClr val="FF0000"/>
                </a:solidFill>
                <a:latin typeface="+mj-lt"/>
                <a:ea typeface="+mj-ea"/>
                <a:cs typeface="+mj-cs"/>
              </a:rPr>
              <a:t>получения высоких коэффициентов усиления</a:t>
            </a:r>
            <a:r>
              <a:rPr lang="ru-RU" sz="2000" dirty="0" smtClean="0">
                <a:solidFill>
                  <a:schemeClr val="tx2"/>
                </a:solidFill>
                <a:latin typeface="+mj-lt"/>
                <a:ea typeface="+mj-ea"/>
                <a:cs typeface="+mj-cs"/>
              </a:rPr>
              <a:t> за счет влияния локального поля </a:t>
            </a:r>
            <a:r>
              <a:rPr lang="ru-RU" sz="2000" dirty="0" err="1" smtClean="0">
                <a:solidFill>
                  <a:schemeClr val="tx2"/>
                </a:solidFill>
                <a:latin typeface="+mj-lt"/>
                <a:ea typeface="+mj-ea"/>
                <a:cs typeface="+mj-cs"/>
              </a:rPr>
              <a:t>наночастиц</a:t>
            </a:r>
            <a:r>
              <a:rPr lang="ru-RU" sz="2000" dirty="0" smtClean="0">
                <a:solidFill>
                  <a:schemeClr val="tx2"/>
                </a:solidFill>
                <a:latin typeface="+mj-lt"/>
                <a:ea typeface="+mj-ea"/>
                <a:cs typeface="+mj-cs"/>
              </a:rPr>
              <a:t> на квантовые переходы лазерно-активных центров окраски. </a:t>
            </a:r>
            <a:r>
              <a:rPr lang="ru-RU" sz="2000" b="1" i="1" dirty="0" smtClean="0">
                <a:solidFill>
                  <a:srgbClr val="CC0000"/>
                </a:solidFill>
              </a:rPr>
              <a:t/>
            </a:r>
            <a:br>
              <a:rPr lang="ru-RU" sz="2000" b="1" i="1" dirty="0" smtClean="0">
                <a:solidFill>
                  <a:srgbClr val="CC0000"/>
                </a:solidFill>
              </a:rPr>
            </a:br>
            <a:endParaRPr lang="ru-RU" sz="2000" b="1" i="1" dirty="0" smtClean="0">
              <a:solidFill>
                <a:srgbClr val="CC0000"/>
              </a:solidFill>
            </a:endParaRPr>
          </a:p>
        </p:txBody>
      </p:sp>
      <p:sp>
        <p:nvSpPr>
          <p:cNvPr id="3076" name="Rectangle 3"/>
          <p:cNvSpPr>
            <a:spLocks noGrp="1" noChangeArrowheads="1"/>
          </p:cNvSpPr>
          <p:nvPr>
            <p:ph type="body" idx="1"/>
          </p:nvPr>
        </p:nvSpPr>
        <p:spPr>
          <a:xfrm>
            <a:off x="0" y="3286124"/>
            <a:ext cx="9144000" cy="4389440"/>
          </a:xfrm>
        </p:spPr>
        <p:txBody>
          <a:bodyPr/>
          <a:lstStyle/>
          <a:p>
            <a:pPr algn="ctr" eaLnBrk="1" hangingPunct="1">
              <a:buNone/>
            </a:pPr>
            <a:endParaRPr lang="ru-RU" sz="2000" b="1" dirty="0" smtClean="0">
              <a:solidFill>
                <a:srgbClr val="0033CC"/>
              </a:solidFill>
            </a:endParaRPr>
          </a:p>
          <a:p>
            <a:pPr algn="ctr" eaLnBrk="1" hangingPunct="1">
              <a:buNone/>
            </a:pPr>
            <a:r>
              <a:rPr lang="ru-RU" sz="2000" b="1" dirty="0" smtClean="0">
                <a:solidFill>
                  <a:srgbClr val="0033CC"/>
                </a:solidFill>
              </a:rPr>
              <a:t>Исследование посвящено </a:t>
            </a:r>
            <a:r>
              <a:rPr lang="ru-RU" sz="2000" dirty="0" smtClean="0">
                <a:solidFill>
                  <a:schemeClr val="tx1"/>
                </a:solidFill>
                <a:latin typeface="+mn-lt"/>
                <a:ea typeface="+mn-ea"/>
                <a:cs typeface="+mn-cs"/>
              </a:rPr>
              <a:t>изучению структуры кристаллических пленок </a:t>
            </a:r>
            <a:r>
              <a:rPr lang="en-US" sz="2000" dirty="0" err="1" smtClean="0">
                <a:solidFill>
                  <a:schemeClr val="tx1"/>
                </a:solidFill>
                <a:latin typeface="+mn-lt"/>
                <a:ea typeface="+mn-ea"/>
                <a:cs typeface="+mn-cs"/>
              </a:rPr>
              <a:t>LiF</a:t>
            </a:r>
            <a:r>
              <a:rPr lang="en-US" sz="2000" dirty="0" smtClean="0">
                <a:solidFill>
                  <a:schemeClr val="tx1"/>
                </a:solidFill>
                <a:latin typeface="+mn-lt"/>
                <a:ea typeface="+mn-ea"/>
                <a:cs typeface="+mn-cs"/>
              </a:rPr>
              <a:t> </a:t>
            </a:r>
            <a:r>
              <a:rPr lang="ru-RU" sz="2000" dirty="0" smtClean="0">
                <a:solidFill>
                  <a:schemeClr val="tx1"/>
                </a:solidFill>
                <a:latin typeface="+mn-lt"/>
                <a:ea typeface="+mn-ea"/>
                <a:cs typeface="+mn-cs"/>
              </a:rPr>
              <a:t>на аморфной подложке и механизмов формирования </a:t>
            </a:r>
            <a:r>
              <a:rPr lang="ru-RU" sz="2000" dirty="0" err="1" smtClean="0">
                <a:solidFill>
                  <a:schemeClr val="tx1"/>
                </a:solidFill>
                <a:latin typeface="+mn-lt"/>
                <a:ea typeface="+mn-ea"/>
                <a:cs typeface="+mn-cs"/>
              </a:rPr>
              <a:t>наночастиц</a:t>
            </a:r>
            <a:r>
              <a:rPr lang="ru-RU" sz="2000" dirty="0" smtClean="0">
                <a:solidFill>
                  <a:schemeClr val="tx1"/>
                </a:solidFill>
                <a:latin typeface="+mn-lt"/>
                <a:ea typeface="+mn-ea"/>
                <a:cs typeface="+mn-cs"/>
              </a:rPr>
              <a:t>, выяснению влияния условий создания пленок на концентрацию и размеры серебряных </a:t>
            </a:r>
            <a:r>
              <a:rPr lang="ru-RU" sz="2000" dirty="0" err="1" smtClean="0">
                <a:solidFill>
                  <a:schemeClr val="tx1"/>
                </a:solidFill>
                <a:latin typeface="+mn-lt"/>
                <a:ea typeface="+mn-ea"/>
                <a:cs typeface="+mn-cs"/>
              </a:rPr>
              <a:t>наночастиц</a:t>
            </a:r>
            <a:r>
              <a:rPr lang="ru-RU" sz="2000" dirty="0" smtClean="0">
                <a:solidFill>
                  <a:schemeClr val="tx1"/>
                </a:solidFill>
                <a:latin typeface="+mn-lt"/>
                <a:ea typeface="+mn-ea"/>
                <a:cs typeface="+mn-cs"/>
              </a:rPr>
              <a:t>. </a:t>
            </a:r>
          </a:p>
          <a:p>
            <a:pPr algn="ctr" eaLnBrk="1" hangingPunct="1">
              <a:buNone/>
            </a:pPr>
            <a:r>
              <a:rPr lang="ru-RU" sz="2000" dirty="0" smtClean="0">
                <a:solidFill>
                  <a:schemeClr val="tx1"/>
                </a:solidFill>
                <a:latin typeface="+mn-lt"/>
                <a:ea typeface="+mn-ea"/>
                <a:cs typeface="+mn-cs"/>
              </a:rPr>
              <a:t>Все эти факторы </a:t>
            </a:r>
            <a:r>
              <a:rPr lang="ru-RU" sz="2000" b="1" dirty="0" smtClean="0">
                <a:solidFill>
                  <a:srgbClr val="FF0000"/>
                </a:solidFill>
                <a:latin typeface="+mn-lt"/>
                <a:ea typeface="+mn-ea"/>
                <a:cs typeface="+mn-cs"/>
              </a:rPr>
              <a:t>существенно влияют на оптические характеристики </a:t>
            </a:r>
          </a:p>
          <a:p>
            <a:pPr algn="ctr" eaLnBrk="1" hangingPunct="1">
              <a:buNone/>
            </a:pPr>
            <a:r>
              <a:rPr lang="ru-RU" sz="2000" b="1" dirty="0" smtClean="0">
                <a:solidFill>
                  <a:srgbClr val="431BD5"/>
                </a:solidFill>
                <a:latin typeface="+mn-lt"/>
                <a:ea typeface="+mn-ea"/>
                <a:cs typeface="+mn-cs"/>
              </a:rPr>
              <a:t>и вероятности квантовых переходов в люминесцирующих центрах </a:t>
            </a:r>
            <a:r>
              <a:rPr lang="ru-RU" sz="2000" b="1" dirty="0" smtClean="0">
                <a:solidFill>
                  <a:srgbClr val="FF0000"/>
                </a:solidFill>
                <a:latin typeface="+mn-lt"/>
                <a:ea typeface="+mn-ea"/>
                <a:cs typeface="+mn-cs"/>
              </a:rPr>
              <a:t>и на эффективность процессов рассеяния</a:t>
            </a:r>
            <a:r>
              <a:rPr lang="ru-RU" sz="2000" dirty="0" smtClean="0">
                <a:solidFill>
                  <a:srgbClr val="FF0000"/>
                </a:solidFill>
                <a:latin typeface="+mn-lt"/>
                <a:ea typeface="+mn-ea"/>
                <a:cs typeface="+mn-cs"/>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4200F875-EAAA-445F-91F2-1EE1B9D6ADA8}" type="slidenum">
              <a:rPr lang="ru-RU"/>
              <a:pPr>
                <a:defRPr/>
              </a:pPr>
              <a:t>3</a:t>
            </a:fld>
            <a:endParaRPr lang="ru-RU"/>
          </a:p>
        </p:txBody>
      </p:sp>
      <p:sp>
        <p:nvSpPr>
          <p:cNvPr id="4100" name="Rectangle 6"/>
          <p:cNvSpPr>
            <a:spLocks noGrp="1" noChangeArrowheads="1"/>
          </p:cNvSpPr>
          <p:nvPr>
            <p:ph type="body" idx="1"/>
          </p:nvPr>
        </p:nvSpPr>
        <p:spPr>
          <a:xfrm>
            <a:off x="357157" y="1"/>
            <a:ext cx="8586817" cy="6643710"/>
          </a:xfrm>
        </p:spPr>
        <p:txBody>
          <a:bodyPr/>
          <a:lstStyle/>
          <a:p>
            <a:pPr algn="ctr" eaLnBrk="1" hangingPunct="1">
              <a:lnSpc>
                <a:spcPct val="80000"/>
              </a:lnSpc>
              <a:buNone/>
            </a:pPr>
            <a:endParaRPr lang="ru-RU" sz="1800" dirty="0" smtClean="0">
              <a:solidFill>
                <a:schemeClr val="tx1"/>
              </a:solidFill>
              <a:latin typeface="+mn-lt"/>
              <a:ea typeface="+mn-ea"/>
              <a:cs typeface="+mn-cs"/>
            </a:endParaRPr>
          </a:p>
          <a:p>
            <a:pPr algn="ctr" eaLnBrk="1" hangingPunct="1">
              <a:lnSpc>
                <a:spcPct val="80000"/>
              </a:lnSpc>
              <a:buNone/>
            </a:pPr>
            <a:r>
              <a:rPr lang="ru-RU" sz="1800" dirty="0" smtClean="0">
                <a:solidFill>
                  <a:schemeClr val="tx1"/>
                </a:solidFill>
                <a:latin typeface="+mn-lt"/>
                <a:ea typeface="+mn-ea"/>
                <a:cs typeface="+mn-cs"/>
              </a:rPr>
              <a:t>Метод формирования пленок </a:t>
            </a:r>
            <a:r>
              <a:rPr lang="ru-RU" sz="1800" b="1" dirty="0" smtClean="0">
                <a:solidFill>
                  <a:srgbClr val="FF0000"/>
                </a:solidFill>
              </a:rPr>
              <a:t>- </a:t>
            </a:r>
            <a:r>
              <a:rPr lang="ru-RU" sz="1800" b="1" dirty="0" smtClean="0">
                <a:solidFill>
                  <a:srgbClr val="FF0000"/>
                </a:solidFill>
                <a:latin typeface="+mn-lt"/>
                <a:ea typeface="+mn-ea"/>
                <a:cs typeface="+mn-cs"/>
              </a:rPr>
              <a:t>вакуумное термическое осаждение на подложки из силикатного стекла.</a:t>
            </a:r>
          </a:p>
          <a:p>
            <a:pPr algn="ctr" eaLnBrk="1" hangingPunct="1">
              <a:lnSpc>
                <a:spcPct val="80000"/>
              </a:lnSpc>
              <a:buNone/>
            </a:pPr>
            <a:endParaRPr lang="ru-RU" sz="2400" dirty="0" smtClean="0">
              <a:solidFill>
                <a:schemeClr val="tx1"/>
              </a:solidFill>
              <a:latin typeface="+mn-lt"/>
              <a:ea typeface="+mn-ea"/>
              <a:cs typeface="+mn-cs"/>
            </a:endParaRPr>
          </a:p>
          <a:p>
            <a:pPr algn="ctr" eaLnBrk="1" hangingPunct="1">
              <a:lnSpc>
                <a:spcPct val="80000"/>
              </a:lnSpc>
              <a:buNone/>
            </a:pPr>
            <a:r>
              <a:rPr lang="ru-RU" sz="2400" dirty="0" smtClean="0">
                <a:solidFill>
                  <a:schemeClr val="tx1"/>
                </a:solidFill>
                <a:latin typeface="+mn-lt"/>
                <a:ea typeface="+mn-ea"/>
                <a:cs typeface="+mn-cs"/>
              </a:rPr>
              <a:t> </a:t>
            </a:r>
            <a:endParaRPr lang="ru-RU" altLang="ja-JP" sz="2200" b="1" i="1" u="sng" dirty="0" smtClean="0">
              <a:solidFill>
                <a:srgbClr val="0033CC"/>
              </a:solidFill>
            </a:endParaRPr>
          </a:p>
          <a:p>
            <a:pPr algn="ctr" eaLnBrk="1" hangingPunct="1">
              <a:lnSpc>
                <a:spcPct val="80000"/>
              </a:lnSpc>
              <a:buFontTx/>
              <a:buNone/>
            </a:pPr>
            <a:endParaRPr lang="ru-RU" altLang="ja-JP" sz="2200" b="1" i="1" u="sng" dirty="0" smtClean="0">
              <a:solidFill>
                <a:srgbClr val="0033CC"/>
              </a:solidFill>
            </a:endParaRPr>
          </a:p>
          <a:p>
            <a:pPr algn="ctr" eaLnBrk="1" hangingPunct="1">
              <a:lnSpc>
                <a:spcPct val="80000"/>
              </a:lnSpc>
              <a:buFontTx/>
              <a:buNone/>
            </a:pPr>
            <a:endParaRPr lang="ru-RU" altLang="ja-JP" sz="2200" b="1" i="1" u="sng" dirty="0" smtClean="0">
              <a:solidFill>
                <a:srgbClr val="0033CC"/>
              </a:solidFill>
            </a:endParaRPr>
          </a:p>
          <a:p>
            <a:pPr algn="ctr" eaLnBrk="1" hangingPunct="1">
              <a:lnSpc>
                <a:spcPct val="80000"/>
              </a:lnSpc>
              <a:buFontTx/>
              <a:buNone/>
            </a:pPr>
            <a:endParaRPr lang="ru-RU" altLang="ja-JP" sz="2200" b="1" i="1" u="sng" dirty="0" smtClean="0">
              <a:solidFill>
                <a:srgbClr val="0033CC"/>
              </a:solidFill>
            </a:endParaRPr>
          </a:p>
          <a:p>
            <a:pPr algn="ctr" eaLnBrk="1" hangingPunct="1">
              <a:lnSpc>
                <a:spcPct val="80000"/>
              </a:lnSpc>
              <a:buFontTx/>
              <a:buNone/>
            </a:pPr>
            <a:endParaRPr lang="ru-RU" altLang="ja-JP" sz="2200" b="1" i="1" u="sng" dirty="0" smtClean="0">
              <a:solidFill>
                <a:srgbClr val="0033CC"/>
              </a:solidFill>
            </a:endParaRPr>
          </a:p>
          <a:p>
            <a:pPr algn="ctr" eaLnBrk="1" hangingPunct="1">
              <a:lnSpc>
                <a:spcPct val="80000"/>
              </a:lnSpc>
              <a:buNone/>
            </a:pPr>
            <a:r>
              <a:rPr lang="ru-RU" sz="1800" b="1" i="1" dirty="0" smtClean="0">
                <a:solidFill>
                  <a:srgbClr val="431BD5"/>
                </a:solidFill>
                <a:latin typeface="+mn-lt"/>
                <a:ea typeface="+mn-ea"/>
                <a:cs typeface="+mn-cs"/>
              </a:rPr>
              <a:t>Вакуумная камера </a:t>
            </a:r>
            <a:r>
              <a:rPr lang="ru-RU" sz="1800" i="1" dirty="0" smtClean="0">
                <a:solidFill>
                  <a:schemeClr val="tx1"/>
                </a:solidFill>
                <a:latin typeface="+mn-lt"/>
                <a:ea typeface="+mn-ea"/>
                <a:cs typeface="+mn-cs"/>
              </a:rPr>
              <a:t>для напыления диэлектрических и металлических пленок. 1 – откидной колпак, 2 – испарители, 3 – подложка, 4 –терморезистор, 5 – лампы подогрева</a:t>
            </a:r>
            <a:r>
              <a:rPr lang="ru-RU" sz="2400" i="1" dirty="0" smtClean="0">
                <a:solidFill>
                  <a:schemeClr val="tx1"/>
                </a:solidFill>
                <a:latin typeface="+mn-lt"/>
                <a:ea typeface="+mn-ea"/>
                <a:cs typeface="+mn-cs"/>
              </a:rPr>
              <a:t>.</a:t>
            </a:r>
          </a:p>
          <a:p>
            <a:pPr algn="ctr" eaLnBrk="1" hangingPunct="1">
              <a:lnSpc>
                <a:spcPct val="80000"/>
              </a:lnSpc>
              <a:buNone/>
            </a:pPr>
            <a:r>
              <a:rPr lang="ru-RU" sz="1800" i="1" dirty="0" smtClean="0"/>
              <a:t>(</a:t>
            </a:r>
            <a:r>
              <a:rPr lang="en-US" sz="1800" i="1" dirty="0" smtClean="0"/>
              <a:t>Vacuum chamber for deposition of dielectric and metal films. 1 - hinged cover, 2 - evaporators, 3 - substrate, 4 - </a:t>
            </a:r>
            <a:r>
              <a:rPr lang="en-US" sz="1800" i="1" dirty="0" err="1" smtClean="0"/>
              <a:t>thermistor</a:t>
            </a:r>
            <a:r>
              <a:rPr lang="en-US" sz="1800" i="1" dirty="0" smtClean="0"/>
              <a:t>, 5 - heating lamps</a:t>
            </a:r>
            <a:r>
              <a:rPr lang="ru-RU" sz="1800" i="1" dirty="0" smtClean="0"/>
              <a:t>)</a:t>
            </a:r>
            <a:r>
              <a:rPr lang="en-US" sz="1800" i="1" dirty="0" smtClean="0"/>
              <a:t>.</a:t>
            </a:r>
            <a:endParaRPr lang="ru-RU" sz="1800" i="1" dirty="0" smtClean="0">
              <a:solidFill>
                <a:schemeClr val="tx1"/>
              </a:solidFill>
              <a:latin typeface="+mn-lt"/>
              <a:ea typeface="+mn-ea"/>
              <a:cs typeface="+mn-cs"/>
            </a:endParaRPr>
          </a:p>
          <a:p>
            <a:pPr algn="ctr" eaLnBrk="1" hangingPunct="1">
              <a:lnSpc>
                <a:spcPct val="80000"/>
              </a:lnSpc>
              <a:buNone/>
            </a:pPr>
            <a:r>
              <a:rPr lang="ru-RU" sz="1800" dirty="0" smtClean="0"/>
              <a:t>Образцы </a:t>
            </a:r>
            <a:r>
              <a:rPr lang="ru-RU" sz="1800" b="1" i="1" dirty="0" smtClean="0">
                <a:solidFill>
                  <a:srgbClr val="431BD5"/>
                </a:solidFill>
              </a:rPr>
              <a:t>для последовательного напыления </a:t>
            </a:r>
            <a:r>
              <a:rPr lang="ru-RU" sz="1800" dirty="0" smtClean="0"/>
              <a:t>(на стеклянную подложку нанесено):</a:t>
            </a:r>
          </a:p>
          <a:p>
            <a:r>
              <a:rPr lang="ru-RU" sz="1600" dirty="0" smtClean="0">
                <a:solidFill>
                  <a:schemeClr val="tx1"/>
                </a:solidFill>
                <a:latin typeface="+mn-lt"/>
                <a:ea typeface="+mn-ea"/>
                <a:cs typeface="+mn-cs"/>
              </a:rPr>
              <a:t>1. Два слоя </a:t>
            </a:r>
            <a:r>
              <a:rPr lang="en-US" sz="1600" dirty="0" err="1" smtClean="0">
                <a:solidFill>
                  <a:schemeClr val="tx1"/>
                </a:solidFill>
                <a:latin typeface="+mn-lt"/>
                <a:ea typeface="+mn-ea"/>
                <a:cs typeface="+mn-cs"/>
              </a:rPr>
              <a:t>LiF</a:t>
            </a:r>
            <a:r>
              <a:rPr lang="ru-RU" sz="1600" dirty="0" smtClean="0">
                <a:solidFill>
                  <a:schemeClr val="tx1"/>
                </a:solidFill>
                <a:latin typeface="+mn-lt"/>
                <a:ea typeface="+mn-ea"/>
                <a:cs typeface="+mn-cs"/>
              </a:rPr>
              <a:t> по 200 мг каждый (образец №1).</a:t>
            </a:r>
          </a:p>
          <a:p>
            <a:r>
              <a:rPr lang="ru-RU" sz="1600" dirty="0" smtClean="0">
                <a:solidFill>
                  <a:schemeClr val="tx1"/>
                </a:solidFill>
                <a:latin typeface="+mn-lt"/>
                <a:ea typeface="+mn-ea"/>
                <a:cs typeface="+mn-cs"/>
              </a:rPr>
              <a:t>2. Один слой </a:t>
            </a:r>
            <a:r>
              <a:rPr lang="en-US" sz="1600" dirty="0" err="1" smtClean="0">
                <a:solidFill>
                  <a:schemeClr val="tx1"/>
                </a:solidFill>
                <a:latin typeface="+mn-lt"/>
                <a:ea typeface="+mn-ea"/>
                <a:cs typeface="+mn-cs"/>
              </a:rPr>
              <a:t>LiF</a:t>
            </a:r>
            <a:r>
              <a:rPr lang="ru-RU" sz="1600" dirty="0" smtClean="0">
                <a:solidFill>
                  <a:schemeClr val="tx1"/>
                </a:solidFill>
                <a:latin typeface="+mn-lt"/>
                <a:ea typeface="+mn-ea"/>
                <a:cs typeface="+mn-cs"/>
              </a:rPr>
              <a:t> 200мг, затем слой </a:t>
            </a:r>
            <a:r>
              <a:rPr lang="en-US" sz="1600" dirty="0" smtClean="0">
                <a:solidFill>
                  <a:schemeClr val="tx1"/>
                </a:solidFill>
                <a:latin typeface="+mn-lt"/>
                <a:ea typeface="+mn-ea"/>
                <a:cs typeface="+mn-cs"/>
              </a:rPr>
              <a:t>Ag</a:t>
            </a:r>
            <a:r>
              <a:rPr lang="ru-RU" sz="1600" dirty="0" smtClean="0">
                <a:solidFill>
                  <a:schemeClr val="tx1"/>
                </a:solidFill>
                <a:latin typeface="+mn-lt"/>
                <a:ea typeface="+mn-ea"/>
                <a:cs typeface="+mn-cs"/>
              </a:rPr>
              <a:t> 20 мг, и слой </a:t>
            </a:r>
            <a:r>
              <a:rPr lang="en-US" sz="1600" dirty="0" err="1" smtClean="0">
                <a:solidFill>
                  <a:schemeClr val="tx1"/>
                </a:solidFill>
                <a:latin typeface="+mn-lt"/>
                <a:ea typeface="+mn-ea"/>
                <a:cs typeface="+mn-cs"/>
              </a:rPr>
              <a:t>LiF</a:t>
            </a:r>
            <a:r>
              <a:rPr lang="ru-RU" sz="1600" dirty="0" smtClean="0">
                <a:solidFill>
                  <a:schemeClr val="tx1"/>
                </a:solidFill>
                <a:latin typeface="+mn-lt"/>
                <a:ea typeface="+mn-ea"/>
                <a:cs typeface="+mn-cs"/>
              </a:rPr>
              <a:t> 200 мг (образец №2).</a:t>
            </a:r>
          </a:p>
          <a:p>
            <a:r>
              <a:rPr lang="ru-RU" sz="1600" dirty="0" smtClean="0">
                <a:solidFill>
                  <a:schemeClr val="tx1"/>
                </a:solidFill>
                <a:latin typeface="+mn-lt"/>
                <a:ea typeface="+mn-ea"/>
                <a:cs typeface="+mn-cs"/>
              </a:rPr>
              <a:t>3. Слой </a:t>
            </a:r>
            <a:r>
              <a:rPr lang="en-US" sz="1600" dirty="0" err="1" smtClean="0">
                <a:solidFill>
                  <a:schemeClr val="tx1"/>
                </a:solidFill>
                <a:latin typeface="+mn-lt"/>
                <a:ea typeface="+mn-ea"/>
                <a:cs typeface="+mn-cs"/>
              </a:rPr>
              <a:t>LiF</a:t>
            </a:r>
            <a:r>
              <a:rPr lang="ru-RU" sz="1600" dirty="0" smtClean="0">
                <a:solidFill>
                  <a:schemeClr val="tx1"/>
                </a:solidFill>
                <a:latin typeface="+mn-lt"/>
                <a:ea typeface="+mn-ea"/>
                <a:cs typeface="+mn-cs"/>
              </a:rPr>
              <a:t> 200 мг, затем слой </a:t>
            </a:r>
            <a:r>
              <a:rPr lang="en-US" sz="1600" dirty="0" smtClean="0">
                <a:solidFill>
                  <a:schemeClr val="tx1"/>
                </a:solidFill>
                <a:latin typeface="+mn-lt"/>
                <a:ea typeface="+mn-ea"/>
                <a:cs typeface="+mn-cs"/>
              </a:rPr>
              <a:t>Ag</a:t>
            </a:r>
            <a:r>
              <a:rPr lang="ru-RU" sz="1600" dirty="0" smtClean="0">
                <a:solidFill>
                  <a:schemeClr val="tx1"/>
                </a:solidFill>
                <a:latin typeface="+mn-lt"/>
                <a:ea typeface="+mn-ea"/>
                <a:cs typeface="+mn-cs"/>
              </a:rPr>
              <a:t> 40 мг, и слой </a:t>
            </a:r>
            <a:r>
              <a:rPr lang="en-US" sz="1600" dirty="0" err="1" smtClean="0">
                <a:solidFill>
                  <a:schemeClr val="tx1"/>
                </a:solidFill>
                <a:latin typeface="+mn-lt"/>
                <a:ea typeface="+mn-ea"/>
                <a:cs typeface="+mn-cs"/>
              </a:rPr>
              <a:t>LiF</a:t>
            </a:r>
            <a:r>
              <a:rPr lang="ru-RU" sz="1600" dirty="0" smtClean="0">
                <a:solidFill>
                  <a:schemeClr val="tx1"/>
                </a:solidFill>
                <a:latin typeface="+mn-lt"/>
                <a:ea typeface="+mn-ea"/>
                <a:cs typeface="+mn-cs"/>
              </a:rPr>
              <a:t> 200мг (образец №3).</a:t>
            </a:r>
          </a:p>
          <a:p>
            <a:r>
              <a:rPr lang="ru-RU" sz="1600" dirty="0" smtClean="0">
                <a:solidFill>
                  <a:schemeClr val="tx1"/>
                </a:solidFill>
                <a:latin typeface="+mn-lt"/>
                <a:ea typeface="+mn-ea"/>
                <a:cs typeface="+mn-cs"/>
              </a:rPr>
              <a:t>4. Образец №2, отожженный при 870 </a:t>
            </a:r>
            <a:r>
              <a:rPr lang="en-US" sz="1600" dirty="0" smtClean="0">
                <a:solidFill>
                  <a:schemeClr val="tx1"/>
                </a:solidFill>
                <a:latin typeface="+mn-lt"/>
                <a:ea typeface="+mn-ea"/>
                <a:cs typeface="+mn-cs"/>
              </a:rPr>
              <a:t>K</a:t>
            </a:r>
            <a:r>
              <a:rPr lang="ru-RU" sz="1600" dirty="0" smtClean="0">
                <a:solidFill>
                  <a:schemeClr val="tx1"/>
                </a:solidFill>
                <a:latin typeface="+mn-lt"/>
                <a:ea typeface="+mn-ea"/>
                <a:cs typeface="+mn-cs"/>
              </a:rPr>
              <a:t> в течение 60 мин (образец №2Т).</a:t>
            </a:r>
          </a:p>
          <a:p>
            <a:r>
              <a:rPr lang="ru-RU" sz="1600" dirty="0" smtClean="0">
                <a:solidFill>
                  <a:schemeClr val="tx1"/>
                </a:solidFill>
                <a:latin typeface="+mn-lt"/>
                <a:ea typeface="+mn-ea"/>
                <a:cs typeface="+mn-cs"/>
              </a:rPr>
              <a:t>5. Образец №3, отожженный при 870 </a:t>
            </a:r>
            <a:r>
              <a:rPr lang="en-US" sz="1600" dirty="0" smtClean="0">
                <a:solidFill>
                  <a:schemeClr val="tx1"/>
                </a:solidFill>
                <a:latin typeface="+mn-lt"/>
                <a:ea typeface="+mn-ea"/>
                <a:cs typeface="+mn-cs"/>
              </a:rPr>
              <a:t>K</a:t>
            </a:r>
            <a:r>
              <a:rPr lang="ru-RU" sz="1600" dirty="0" smtClean="0">
                <a:solidFill>
                  <a:schemeClr val="tx1"/>
                </a:solidFill>
                <a:latin typeface="+mn-lt"/>
                <a:ea typeface="+mn-ea"/>
                <a:cs typeface="+mn-cs"/>
              </a:rPr>
              <a:t> в течение 60 мин (образец №3Т).</a:t>
            </a:r>
          </a:p>
          <a:p>
            <a:r>
              <a:rPr lang="ru-RU" sz="1600" dirty="0" smtClean="0">
                <a:solidFill>
                  <a:schemeClr val="tx1"/>
                </a:solidFill>
                <a:latin typeface="+mn-lt"/>
                <a:ea typeface="+mn-ea"/>
                <a:cs typeface="+mn-cs"/>
              </a:rPr>
              <a:t>6. Один слой </a:t>
            </a:r>
            <a:r>
              <a:rPr lang="en-US" sz="1600" dirty="0" err="1" smtClean="0">
                <a:solidFill>
                  <a:schemeClr val="tx1"/>
                </a:solidFill>
                <a:latin typeface="+mn-lt"/>
                <a:ea typeface="+mn-ea"/>
                <a:cs typeface="+mn-cs"/>
              </a:rPr>
              <a:t>LiF</a:t>
            </a:r>
            <a:r>
              <a:rPr lang="ru-RU" sz="1600" dirty="0" smtClean="0">
                <a:solidFill>
                  <a:schemeClr val="tx1"/>
                </a:solidFill>
                <a:latin typeface="+mn-lt"/>
                <a:ea typeface="+mn-ea"/>
                <a:cs typeface="+mn-cs"/>
              </a:rPr>
              <a:t> 200 мг, затем слой </a:t>
            </a:r>
            <a:r>
              <a:rPr lang="en-US" sz="1600" dirty="0" smtClean="0">
                <a:solidFill>
                  <a:schemeClr val="tx1"/>
                </a:solidFill>
                <a:latin typeface="+mn-lt"/>
                <a:ea typeface="+mn-ea"/>
                <a:cs typeface="+mn-cs"/>
              </a:rPr>
              <a:t>Ag</a:t>
            </a:r>
            <a:r>
              <a:rPr lang="ru-RU" sz="1600" dirty="0" smtClean="0">
                <a:solidFill>
                  <a:schemeClr val="tx1"/>
                </a:solidFill>
                <a:latin typeface="+mn-lt"/>
                <a:ea typeface="+mn-ea"/>
                <a:cs typeface="+mn-cs"/>
              </a:rPr>
              <a:t> 50 мг, и слой </a:t>
            </a:r>
            <a:r>
              <a:rPr lang="en-US" sz="1600" dirty="0" err="1" smtClean="0">
                <a:solidFill>
                  <a:schemeClr val="tx1"/>
                </a:solidFill>
                <a:latin typeface="+mn-lt"/>
                <a:ea typeface="+mn-ea"/>
                <a:cs typeface="+mn-cs"/>
              </a:rPr>
              <a:t>LiF</a:t>
            </a:r>
            <a:r>
              <a:rPr lang="ru-RU" sz="1600" dirty="0" smtClean="0">
                <a:solidFill>
                  <a:schemeClr val="tx1"/>
                </a:solidFill>
                <a:latin typeface="+mn-lt"/>
                <a:ea typeface="+mn-ea"/>
                <a:cs typeface="+mn-cs"/>
              </a:rPr>
              <a:t> 200 мг, и в процессе напыления подложка подогревалась до 570 </a:t>
            </a:r>
            <a:r>
              <a:rPr lang="en-US" sz="1600" dirty="0" smtClean="0">
                <a:solidFill>
                  <a:schemeClr val="tx1"/>
                </a:solidFill>
                <a:latin typeface="+mn-lt"/>
                <a:ea typeface="+mn-ea"/>
                <a:cs typeface="+mn-cs"/>
              </a:rPr>
              <a:t>K</a:t>
            </a:r>
            <a:r>
              <a:rPr lang="ru-RU" sz="1600" dirty="0" smtClean="0">
                <a:solidFill>
                  <a:schemeClr val="tx1"/>
                </a:solidFill>
                <a:latin typeface="+mn-lt"/>
                <a:ea typeface="+mn-ea"/>
                <a:cs typeface="+mn-cs"/>
              </a:rPr>
              <a:t> (образец №4).</a:t>
            </a:r>
          </a:p>
          <a:p>
            <a:pPr algn="ctr" eaLnBrk="1" hangingPunct="1">
              <a:lnSpc>
                <a:spcPct val="80000"/>
              </a:lnSpc>
              <a:buNone/>
            </a:pPr>
            <a:endParaRPr lang="ru-RU" sz="2400" i="1" dirty="0" smtClean="0">
              <a:solidFill>
                <a:schemeClr val="tx1"/>
              </a:solidFill>
              <a:latin typeface="+mn-lt"/>
              <a:ea typeface="+mn-ea"/>
              <a:cs typeface="+mn-cs"/>
            </a:endParaRPr>
          </a:p>
          <a:p>
            <a:pPr algn="ctr" eaLnBrk="1" hangingPunct="1">
              <a:lnSpc>
                <a:spcPct val="80000"/>
              </a:lnSpc>
              <a:buFontTx/>
              <a:buNone/>
            </a:pPr>
            <a:endParaRPr lang="ru-RU" altLang="ja-JP" sz="2200" b="1" i="1" u="sng" dirty="0" smtClean="0">
              <a:solidFill>
                <a:srgbClr val="0033CC"/>
              </a:solidFill>
            </a:endParaRPr>
          </a:p>
        </p:txBody>
      </p:sp>
      <p:pic>
        <p:nvPicPr>
          <p:cNvPr id="10" name="Рисунок 9"/>
          <p:cNvPicPr/>
          <p:nvPr/>
        </p:nvPicPr>
        <p:blipFill>
          <a:blip r:embed="rId2" cstate="print"/>
          <a:srcRect/>
          <a:stretch>
            <a:fillRect/>
          </a:stretch>
        </p:blipFill>
        <p:spPr bwMode="auto">
          <a:xfrm>
            <a:off x="3428992" y="785794"/>
            <a:ext cx="2115384" cy="19824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Номер слайда 5"/>
          <p:cNvSpPr>
            <a:spLocks noGrp="1"/>
          </p:cNvSpPr>
          <p:nvPr>
            <p:ph type="sldNum" sz="quarter" idx="12"/>
          </p:nvPr>
        </p:nvSpPr>
        <p:spPr/>
        <p:txBody>
          <a:bodyPr/>
          <a:lstStyle/>
          <a:p>
            <a:pPr>
              <a:defRPr/>
            </a:pPr>
            <a:fld id="{6E90A389-3FD4-4C4F-BA19-15B5D1339D08}" type="slidenum">
              <a:rPr lang="ru-RU"/>
              <a:pPr>
                <a:defRPr/>
              </a:pPr>
              <a:t>4</a:t>
            </a:fld>
            <a:endParaRPr lang="ru-RU"/>
          </a:p>
        </p:txBody>
      </p:sp>
      <p:sp>
        <p:nvSpPr>
          <p:cNvPr id="5123" name="Rectangle 2"/>
          <p:cNvSpPr>
            <a:spLocks noGrp="1" noChangeArrowheads="1"/>
          </p:cNvSpPr>
          <p:nvPr>
            <p:ph type="title"/>
          </p:nvPr>
        </p:nvSpPr>
        <p:spPr>
          <a:xfrm>
            <a:off x="0" y="214290"/>
            <a:ext cx="9144000" cy="1522413"/>
          </a:xfrm>
        </p:spPr>
        <p:txBody>
          <a:bodyPr/>
          <a:lstStyle/>
          <a:p>
            <a:pPr eaLnBrk="1" hangingPunct="1"/>
            <a:r>
              <a:rPr lang="ru-RU" sz="2600" b="1" i="1" smtClean="0">
                <a:solidFill>
                  <a:srgbClr val="800000"/>
                </a:solidFill>
                <a:latin typeface="Times New Roman" pitchFamily="18" charset="0"/>
              </a:rPr>
              <a:t/>
            </a:r>
            <a:br>
              <a:rPr lang="ru-RU" sz="2600" b="1" i="1" smtClean="0">
                <a:solidFill>
                  <a:srgbClr val="800000"/>
                </a:solidFill>
                <a:latin typeface="Times New Roman" pitchFamily="18" charset="0"/>
              </a:rPr>
            </a:br>
            <a:r>
              <a:rPr lang="ru-RU" sz="2600" b="1" i="1" smtClean="0">
                <a:solidFill>
                  <a:srgbClr val="800000"/>
                </a:solidFill>
                <a:latin typeface="Times New Roman" pitchFamily="18" charset="0"/>
              </a:rPr>
              <a:t/>
            </a:r>
            <a:br>
              <a:rPr lang="ru-RU" sz="2600" b="1" i="1" smtClean="0">
                <a:solidFill>
                  <a:srgbClr val="800000"/>
                </a:solidFill>
                <a:latin typeface="Times New Roman" pitchFamily="18" charset="0"/>
              </a:rPr>
            </a:br>
            <a:r>
              <a:rPr lang="ru-RU" sz="2600" b="1" i="1" smtClean="0">
                <a:solidFill>
                  <a:srgbClr val="800000"/>
                </a:solidFill>
                <a:latin typeface="Times New Roman" pitchFamily="18" charset="0"/>
              </a:rPr>
              <a:t/>
            </a:r>
            <a:br>
              <a:rPr lang="ru-RU" sz="2600" b="1" i="1" smtClean="0">
                <a:solidFill>
                  <a:srgbClr val="800000"/>
                </a:solidFill>
                <a:latin typeface="Times New Roman" pitchFamily="18" charset="0"/>
              </a:rPr>
            </a:br>
            <a:endParaRPr lang="ru-RU" sz="2400" b="1" i="1" smtClean="0">
              <a:solidFill>
                <a:srgbClr val="800000"/>
              </a:solidFill>
              <a:latin typeface="Times New Roman" pitchFamily="18" charset="0"/>
            </a:endParaRPr>
          </a:p>
        </p:txBody>
      </p:sp>
      <p:sp>
        <p:nvSpPr>
          <p:cNvPr id="5125" name="Rectangle 15"/>
          <p:cNvSpPr>
            <a:spLocks noChangeArrowheads="1"/>
          </p:cNvSpPr>
          <p:nvPr/>
        </p:nvSpPr>
        <p:spPr bwMode="auto">
          <a:xfrm>
            <a:off x="0" y="5084763"/>
            <a:ext cx="9144000" cy="1773237"/>
          </a:xfrm>
          <a:prstGeom prst="rect">
            <a:avLst/>
          </a:prstGeom>
          <a:noFill/>
          <a:ln w="9525">
            <a:noFill/>
            <a:miter lim="800000"/>
            <a:headEnd/>
            <a:tailEnd/>
          </a:ln>
        </p:spPr>
        <p:txBody>
          <a:bodyPr anchor="ctr"/>
          <a:lstStyle/>
          <a:p>
            <a:pPr algn="ctr">
              <a:lnSpc>
                <a:spcPct val="80000"/>
              </a:lnSpc>
            </a:pPr>
            <a:r>
              <a:rPr lang="ru-RU" sz="2400" b="1">
                <a:solidFill>
                  <a:srgbClr val="6600CC"/>
                </a:solidFill>
              </a:rPr>
              <a:t/>
            </a:r>
            <a:br>
              <a:rPr lang="ru-RU" sz="2400" b="1">
                <a:solidFill>
                  <a:srgbClr val="6600CC"/>
                </a:solidFill>
              </a:rPr>
            </a:br>
            <a:r>
              <a:rPr lang="ru-RU" sz="2400" b="1">
                <a:solidFill>
                  <a:srgbClr val="6600CC"/>
                </a:solidFill>
              </a:rPr>
              <a:t/>
            </a:r>
            <a:br>
              <a:rPr lang="ru-RU" sz="2400" b="1">
                <a:solidFill>
                  <a:srgbClr val="6600CC"/>
                </a:solidFill>
              </a:rPr>
            </a:br>
            <a:endParaRPr lang="ru-RU" sz="2600">
              <a:solidFill>
                <a:schemeClr val="tx2"/>
              </a:solidFill>
              <a:latin typeface="Arial" charset="0"/>
            </a:endParaRPr>
          </a:p>
        </p:txBody>
      </p:sp>
      <p:sp>
        <p:nvSpPr>
          <p:cNvPr id="5126" name="Rectangle 20"/>
          <p:cNvSpPr>
            <a:spLocks noChangeArrowheads="1"/>
          </p:cNvSpPr>
          <p:nvPr/>
        </p:nvSpPr>
        <p:spPr bwMode="auto">
          <a:xfrm>
            <a:off x="0" y="2290763"/>
            <a:ext cx="9144000" cy="0"/>
          </a:xfrm>
          <a:prstGeom prst="rect">
            <a:avLst/>
          </a:prstGeom>
          <a:noFill/>
          <a:ln w="9525">
            <a:noFill/>
            <a:miter lim="800000"/>
            <a:headEnd/>
            <a:tailEnd/>
          </a:ln>
        </p:spPr>
        <p:txBody>
          <a:bodyPr wrap="none" anchor="ctr">
            <a:spAutoFit/>
          </a:bodyPr>
          <a:lstStyle/>
          <a:p>
            <a:endParaRPr lang="ru-RU"/>
          </a:p>
        </p:txBody>
      </p:sp>
      <p:sp>
        <p:nvSpPr>
          <p:cNvPr id="5127" name="Rectangle 22"/>
          <p:cNvSpPr>
            <a:spLocks noChangeArrowheads="1"/>
          </p:cNvSpPr>
          <p:nvPr/>
        </p:nvSpPr>
        <p:spPr bwMode="auto">
          <a:xfrm>
            <a:off x="0" y="2247900"/>
            <a:ext cx="9144000" cy="0"/>
          </a:xfrm>
          <a:prstGeom prst="rect">
            <a:avLst/>
          </a:prstGeom>
          <a:noFill/>
          <a:ln w="9525">
            <a:noFill/>
            <a:miter lim="800000"/>
            <a:headEnd/>
            <a:tailEnd/>
          </a:ln>
        </p:spPr>
        <p:txBody>
          <a:bodyPr wrap="none" anchor="ctr">
            <a:spAutoFit/>
          </a:bodyPr>
          <a:lstStyle/>
          <a:p>
            <a:endParaRPr lang="ru-RU"/>
          </a:p>
        </p:txBody>
      </p:sp>
      <p:sp>
        <p:nvSpPr>
          <p:cNvPr id="5128" name="Rectangle 24"/>
          <p:cNvSpPr>
            <a:spLocks noChangeArrowheads="1"/>
          </p:cNvSpPr>
          <p:nvPr/>
        </p:nvSpPr>
        <p:spPr bwMode="auto">
          <a:xfrm>
            <a:off x="0" y="2243138"/>
            <a:ext cx="9144000" cy="0"/>
          </a:xfrm>
          <a:prstGeom prst="rect">
            <a:avLst/>
          </a:prstGeom>
          <a:noFill/>
          <a:ln w="9525">
            <a:noFill/>
            <a:miter lim="800000"/>
            <a:headEnd/>
            <a:tailEnd/>
          </a:ln>
        </p:spPr>
        <p:txBody>
          <a:bodyPr wrap="none" anchor="ctr">
            <a:spAutoFit/>
          </a:bodyPr>
          <a:lstStyle/>
          <a:p>
            <a:endParaRPr lang="ru-RU"/>
          </a:p>
        </p:txBody>
      </p:sp>
      <p:sp>
        <p:nvSpPr>
          <p:cNvPr id="5129" name="Rectangle 25"/>
          <p:cNvSpPr>
            <a:spLocks noChangeArrowheads="1"/>
          </p:cNvSpPr>
          <p:nvPr/>
        </p:nvSpPr>
        <p:spPr bwMode="auto">
          <a:xfrm>
            <a:off x="714348" y="3922077"/>
            <a:ext cx="8072494" cy="1661993"/>
          </a:xfrm>
          <a:prstGeom prst="rect">
            <a:avLst/>
          </a:prstGeom>
          <a:noFill/>
          <a:ln w="9525">
            <a:noFill/>
            <a:miter lim="800000"/>
            <a:headEnd/>
            <a:tailEnd/>
          </a:ln>
        </p:spPr>
        <p:txBody>
          <a:bodyPr wrap="square" anchor="ctr">
            <a:spAutoFit/>
          </a:bodyPr>
          <a:lstStyle/>
          <a:p>
            <a:pPr algn="ctr"/>
            <a:endParaRPr lang="en-US" sz="1600" b="1" i="1" dirty="0" smtClean="0">
              <a:solidFill>
                <a:srgbClr val="6600FF"/>
              </a:solidFill>
            </a:endParaRPr>
          </a:p>
          <a:p>
            <a:pPr algn="ctr"/>
            <a:r>
              <a:rPr lang="ru-RU" sz="1600" b="1" i="1" dirty="0" smtClean="0">
                <a:solidFill>
                  <a:srgbClr val="6600FF"/>
                </a:solidFill>
              </a:rPr>
              <a:t>Фрагмент рентгенограммы образца №1(слева) и №2 (справа).</a:t>
            </a:r>
            <a:r>
              <a:rPr lang="en-US" sz="1600" b="1" i="1" dirty="0" smtClean="0">
                <a:solidFill>
                  <a:srgbClr val="6600FF"/>
                </a:solidFill>
              </a:rPr>
              <a:t> (Fragment of X-ray diffraction patterns for specimen No. 1 (left) and No. 2 (right).</a:t>
            </a:r>
            <a:endParaRPr lang="ru-RU" sz="1600" b="1" i="1" dirty="0" smtClean="0">
              <a:solidFill>
                <a:srgbClr val="6600FF"/>
              </a:solidFill>
            </a:endParaRPr>
          </a:p>
          <a:p>
            <a:pPr algn="ctr"/>
            <a:r>
              <a:rPr lang="ru-RU" i="1" dirty="0" smtClean="0"/>
              <a:t>№1 - </a:t>
            </a:r>
            <a:r>
              <a:rPr lang="ru-RU" dirty="0"/>
              <a:t>пленка </a:t>
            </a:r>
            <a:r>
              <a:rPr lang="en-US" dirty="0" err="1"/>
              <a:t>LiF</a:t>
            </a:r>
            <a:r>
              <a:rPr lang="ru-RU" dirty="0"/>
              <a:t> полностью сориентирована плоскостью (111), </a:t>
            </a:r>
            <a:r>
              <a:rPr lang="ru-RU" dirty="0" smtClean="0"/>
              <a:t>т.к. выявлен только </a:t>
            </a:r>
            <a:r>
              <a:rPr lang="ru-RU" dirty="0"/>
              <a:t>пик, находящийся на 38,797 </a:t>
            </a:r>
            <a:r>
              <a:rPr lang="ru-RU" dirty="0" smtClean="0"/>
              <a:t>град;</a:t>
            </a:r>
          </a:p>
          <a:p>
            <a:pPr algn="ctr"/>
            <a:r>
              <a:rPr lang="ru-RU" i="1" dirty="0" smtClean="0"/>
              <a:t>№2 – кроме пиков (111) и (200) </a:t>
            </a:r>
            <a:r>
              <a:rPr lang="en-US" i="1" dirty="0" err="1" smtClean="0"/>
              <a:t>LiF</a:t>
            </a:r>
            <a:r>
              <a:rPr lang="ru-RU" i="1" dirty="0" smtClean="0"/>
              <a:t>, выявлен пик  серебряной решетки</a:t>
            </a:r>
            <a:endParaRPr lang="ru-RU" i="1" dirty="0"/>
          </a:p>
        </p:txBody>
      </p:sp>
      <p:sp>
        <p:nvSpPr>
          <p:cNvPr id="5130" name="Rectangle 26"/>
          <p:cNvSpPr>
            <a:spLocks noChangeArrowheads="1"/>
          </p:cNvSpPr>
          <p:nvPr/>
        </p:nvSpPr>
        <p:spPr bwMode="auto">
          <a:xfrm>
            <a:off x="571472" y="5572140"/>
            <a:ext cx="7918453" cy="923330"/>
          </a:xfrm>
          <a:prstGeom prst="rect">
            <a:avLst/>
          </a:prstGeom>
          <a:noFill/>
          <a:ln w="9525">
            <a:noFill/>
            <a:miter lim="800000"/>
            <a:headEnd/>
            <a:tailEnd/>
          </a:ln>
        </p:spPr>
        <p:txBody>
          <a:bodyPr wrap="square" anchor="ctr">
            <a:spAutoFit/>
          </a:bodyPr>
          <a:lstStyle/>
          <a:p>
            <a:pPr algn="ctr"/>
            <a:r>
              <a:rPr lang="ru-RU" b="1" i="1" dirty="0"/>
              <a:t>После отжига </a:t>
            </a:r>
            <a:r>
              <a:rPr lang="ru-RU" b="1" i="1" dirty="0" smtClean="0"/>
              <a:t>образца усилились </a:t>
            </a:r>
            <a:r>
              <a:rPr lang="ru-RU" b="1" i="1" dirty="0"/>
              <a:t>рефлексы, соответствующие серебряной решетке, что свидетельствует о более эффективном формировании МНЧ в отожженных образцах.</a:t>
            </a:r>
            <a:endParaRPr lang="ru-RU" b="1" i="1" dirty="0">
              <a:solidFill>
                <a:srgbClr val="FF0000"/>
              </a:solidFill>
            </a:endParaRPr>
          </a:p>
        </p:txBody>
      </p:sp>
      <p:sp>
        <p:nvSpPr>
          <p:cNvPr id="13" name="Rectangle 25"/>
          <p:cNvSpPr>
            <a:spLocks noChangeArrowheads="1"/>
          </p:cNvSpPr>
          <p:nvPr/>
        </p:nvSpPr>
        <p:spPr bwMode="auto">
          <a:xfrm>
            <a:off x="285720" y="757275"/>
            <a:ext cx="8643998" cy="830997"/>
          </a:xfrm>
          <a:prstGeom prst="rect">
            <a:avLst/>
          </a:prstGeom>
          <a:noFill/>
          <a:ln w="9525">
            <a:noFill/>
            <a:miter lim="800000"/>
            <a:headEnd/>
            <a:tailEnd/>
          </a:ln>
        </p:spPr>
        <p:txBody>
          <a:bodyPr wrap="square" anchor="ctr">
            <a:spAutoFit/>
          </a:bodyPr>
          <a:lstStyle/>
          <a:p>
            <a:pPr algn="ctr"/>
            <a:r>
              <a:rPr lang="ru-RU" sz="1600" dirty="0" smtClean="0"/>
              <a:t>Для </a:t>
            </a:r>
            <a:r>
              <a:rPr lang="ru-RU" sz="1600" b="1" i="1" dirty="0" smtClean="0">
                <a:solidFill>
                  <a:srgbClr val="FF0000"/>
                </a:solidFill>
              </a:rPr>
              <a:t>параллельного </a:t>
            </a:r>
            <a:r>
              <a:rPr lang="ru-RU" sz="1600" b="1" i="1" dirty="0">
                <a:solidFill>
                  <a:srgbClr val="FF0000"/>
                </a:solidFill>
              </a:rPr>
              <a:t>напыления </a:t>
            </a:r>
            <a:r>
              <a:rPr lang="en-US" sz="1600" dirty="0" err="1"/>
              <a:t>LiF</a:t>
            </a:r>
            <a:r>
              <a:rPr lang="ru-RU" sz="1600" dirty="0"/>
              <a:t> и </a:t>
            </a:r>
            <a:r>
              <a:rPr lang="en-US" sz="1600" dirty="0"/>
              <a:t>Ag </a:t>
            </a:r>
            <a:r>
              <a:rPr lang="ru-RU" sz="1600" dirty="0"/>
              <a:t>на стеклянную подложку было выбрано три образца. </a:t>
            </a:r>
            <a:r>
              <a:rPr lang="ru-RU" sz="1600" dirty="0" smtClean="0"/>
              <a:t>1 - с </a:t>
            </a:r>
            <a:r>
              <a:rPr lang="ru-RU" sz="1600" dirty="0"/>
              <a:t>напылением 10 мг </a:t>
            </a:r>
            <a:r>
              <a:rPr lang="en-US" sz="1600" dirty="0"/>
              <a:t>Ag</a:t>
            </a:r>
            <a:r>
              <a:rPr lang="ru-RU" sz="1600" dirty="0"/>
              <a:t> и 220 мг </a:t>
            </a:r>
            <a:r>
              <a:rPr lang="en-US" sz="1600" dirty="0" err="1"/>
              <a:t>LiF</a:t>
            </a:r>
            <a:r>
              <a:rPr lang="ru-RU" sz="1600" dirty="0"/>
              <a:t>. </a:t>
            </a:r>
            <a:r>
              <a:rPr lang="ru-RU" sz="1600" dirty="0" smtClean="0"/>
              <a:t>2 </a:t>
            </a:r>
            <a:r>
              <a:rPr lang="ru-RU" sz="1600" dirty="0"/>
              <a:t>– с напылением 98 мг </a:t>
            </a:r>
            <a:r>
              <a:rPr lang="en-US" sz="1600" dirty="0"/>
              <a:t>Ag</a:t>
            </a:r>
            <a:r>
              <a:rPr lang="ru-RU" sz="1600" dirty="0"/>
              <a:t> и 800 мг </a:t>
            </a:r>
            <a:r>
              <a:rPr lang="en-US" sz="1600" dirty="0" err="1"/>
              <a:t>LiF</a:t>
            </a:r>
            <a:r>
              <a:rPr lang="ru-RU" sz="1600" dirty="0"/>
              <a:t>. </a:t>
            </a:r>
            <a:r>
              <a:rPr lang="ru-RU" sz="1600" dirty="0" smtClean="0"/>
              <a:t>3 </a:t>
            </a:r>
            <a:r>
              <a:rPr lang="ru-RU" sz="1600" dirty="0"/>
              <a:t>– с напылением 44 мг </a:t>
            </a:r>
            <a:r>
              <a:rPr lang="en-US" sz="1600" dirty="0"/>
              <a:t>Ag</a:t>
            </a:r>
            <a:r>
              <a:rPr lang="ru-RU" sz="1600" dirty="0"/>
              <a:t> и 200 мг </a:t>
            </a:r>
            <a:r>
              <a:rPr lang="en-US" sz="1600" dirty="0" err="1"/>
              <a:t>LiF</a:t>
            </a:r>
            <a:r>
              <a:rPr lang="ru-RU" sz="1600" dirty="0"/>
              <a:t>. Напыление производилось при подогреве подложки до 620 </a:t>
            </a:r>
            <a:r>
              <a:rPr lang="en-US" sz="1600" dirty="0"/>
              <a:t>K</a:t>
            </a:r>
            <a:r>
              <a:rPr lang="ru-RU" sz="1600" dirty="0" smtClean="0"/>
              <a:t>.</a:t>
            </a:r>
            <a:endParaRPr lang="ru-RU" sz="1600" b="1" i="1" dirty="0">
              <a:solidFill>
                <a:srgbClr val="6600FF"/>
              </a:solidFill>
            </a:endParaRPr>
          </a:p>
        </p:txBody>
      </p:sp>
      <p:pic>
        <p:nvPicPr>
          <p:cNvPr id="16" name="Рисунок 15"/>
          <p:cNvPicPr/>
          <p:nvPr/>
        </p:nvPicPr>
        <p:blipFill>
          <a:blip r:embed="rId2" cstate="print"/>
          <a:srcRect/>
          <a:stretch>
            <a:fillRect/>
          </a:stretch>
        </p:blipFill>
        <p:spPr bwMode="auto">
          <a:xfrm>
            <a:off x="1071538" y="1785926"/>
            <a:ext cx="2936291" cy="2174204"/>
          </a:xfrm>
          <a:prstGeom prst="rect">
            <a:avLst/>
          </a:prstGeom>
          <a:noFill/>
          <a:ln w="9525">
            <a:noFill/>
            <a:miter lim="800000"/>
            <a:headEnd/>
            <a:tailEnd/>
          </a:ln>
        </p:spPr>
      </p:pic>
      <p:pic>
        <p:nvPicPr>
          <p:cNvPr id="17" name="Рисунок 16"/>
          <p:cNvPicPr/>
          <p:nvPr/>
        </p:nvPicPr>
        <p:blipFill>
          <a:blip r:embed="rId3" cstate="print"/>
          <a:srcRect/>
          <a:stretch>
            <a:fillRect/>
          </a:stretch>
        </p:blipFill>
        <p:spPr bwMode="auto">
          <a:xfrm>
            <a:off x="4857752" y="1714488"/>
            <a:ext cx="3060649" cy="22789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омер слайда 6"/>
          <p:cNvSpPr>
            <a:spLocks noGrp="1"/>
          </p:cNvSpPr>
          <p:nvPr>
            <p:ph type="sldNum" sz="quarter" idx="12"/>
          </p:nvPr>
        </p:nvSpPr>
        <p:spPr/>
        <p:txBody>
          <a:bodyPr/>
          <a:lstStyle/>
          <a:p>
            <a:pPr>
              <a:defRPr/>
            </a:pPr>
            <a:fld id="{9A35F4CD-8C55-4248-862E-B03B96B66833}" type="slidenum">
              <a:rPr lang="ru-RU"/>
              <a:pPr>
                <a:defRPr/>
              </a:pPr>
              <a:t>5</a:t>
            </a:fld>
            <a:endParaRPr lang="ru-RU"/>
          </a:p>
        </p:txBody>
      </p:sp>
      <p:sp>
        <p:nvSpPr>
          <p:cNvPr id="6147" name="Rectangle 3"/>
          <p:cNvSpPr>
            <a:spLocks noGrp="1" noChangeArrowheads="1"/>
          </p:cNvSpPr>
          <p:nvPr>
            <p:ph type="body" sz="half" idx="1"/>
          </p:nvPr>
        </p:nvSpPr>
        <p:spPr>
          <a:xfrm>
            <a:off x="0" y="3143248"/>
            <a:ext cx="9144000" cy="3500440"/>
          </a:xfrm>
        </p:spPr>
        <p:txBody>
          <a:bodyPr/>
          <a:lstStyle/>
          <a:p>
            <a:pPr algn="ctr" eaLnBrk="1" hangingPunct="1">
              <a:buFontTx/>
              <a:buNone/>
            </a:pPr>
            <a:r>
              <a:rPr lang="ru-RU" sz="1800" b="1" i="1" dirty="0" smtClean="0">
                <a:solidFill>
                  <a:srgbClr val="6600FF"/>
                </a:solidFill>
              </a:rPr>
              <a:t>Фрагменты рентгенограммы №4</a:t>
            </a:r>
            <a:r>
              <a:rPr lang="en-US" sz="1800" b="1" i="1" dirty="0" smtClean="0">
                <a:solidFill>
                  <a:srgbClr val="6600FF"/>
                </a:solidFill>
              </a:rPr>
              <a:t> (Fragments of X-ray No. 4).</a:t>
            </a:r>
            <a:endParaRPr lang="ru-RU" sz="1800" b="1" i="1" dirty="0" smtClean="0">
              <a:solidFill>
                <a:srgbClr val="6600FF"/>
              </a:solidFill>
            </a:endParaRPr>
          </a:p>
          <a:p>
            <a:pPr algn="ctr" eaLnBrk="1" hangingPunct="1">
              <a:buNone/>
            </a:pPr>
            <a:r>
              <a:rPr lang="ru-RU" sz="1800" dirty="0" smtClean="0">
                <a:solidFill>
                  <a:schemeClr val="tx1"/>
                </a:solidFill>
                <a:latin typeface="+mn-lt"/>
                <a:ea typeface="+mn-ea"/>
                <a:cs typeface="+mn-cs"/>
              </a:rPr>
              <a:t>Присутствие пиков различных плоскостей характеризует хорошо </a:t>
            </a:r>
            <a:r>
              <a:rPr lang="ru-RU" sz="1800" dirty="0" err="1" smtClean="0">
                <a:solidFill>
                  <a:schemeClr val="tx1"/>
                </a:solidFill>
                <a:latin typeface="+mn-lt"/>
                <a:ea typeface="+mn-ea"/>
                <a:cs typeface="+mn-cs"/>
              </a:rPr>
              <a:t>разориентированную</a:t>
            </a:r>
            <a:r>
              <a:rPr lang="ru-RU" sz="1800" dirty="0" smtClean="0">
                <a:solidFill>
                  <a:schemeClr val="tx1"/>
                </a:solidFill>
                <a:latin typeface="+mn-lt"/>
                <a:ea typeface="+mn-ea"/>
                <a:cs typeface="+mn-cs"/>
              </a:rPr>
              <a:t> поликристаллическую пленку </a:t>
            </a:r>
            <a:r>
              <a:rPr lang="en-US" sz="1800" dirty="0" err="1" smtClean="0">
                <a:solidFill>
                  <a:schemeClr val="tx1"/>
                </a:solidFill>
                <a:latin typeface="+mn-lt"/>
                <a:ea typeface="+mn-ea"/>
                <a:cs typeface="+mn-cs"/>
              </a:rPr>
              <a:t>LiF</a:t>
            </a:r>
            <a:r>
              <a:rPr lang="ru-RU" sz="1800" dirty="0" smtClean="0">
                <a:solidFill>
                  <a:schemeClr val="tx1"/>
                </a:solidFill>
                <a:latin typeface="+mn-lt"/>
                <a:ea typeface="+mn-ea"/>
                <a:cs typeface="+mn-cs"/>
              </a:rPr>
              <a:t>. </a:t>
            </a:r>
          </a:p>
          <a:p>
            <a:pPr algn="ctr" eaLnBrk="1" hangingPunct="1">
              <a:buNone/>
            </a:pPr>
            <a:r>
              <a:rPr lang="ru-RU" sz="1800" dirty="0" smtClean="0">
                <a:solidFill>
                  <a:schemeClr val="tx1"/>
                </a:solidFill>
                <a:latin typeface="+mn-lt"/>
                <a:ea typeface="+mn-ea"/>
                <a:cs typeface="+mn-cs"/>
              </a:rPr>
              <a:t>Пики, относящиеся к решетке </a:t>
            </a:r>
            <a:r>
              <a:rPr lang="ru-RU" sz="1800" dirty="0" err="1" smtClean="0">
                <a:solidFill>
                  <a:schemeClr val="tx1"/>
                </a:solidFill>
                <a:latin typeface="+mn-lt"/>
                <a:ea typeface="+mn-ea"/>
                <a:cs typeface="+mn-cs"/>
              </a:rPr>
              <a:t>LiF</a:t>
            </a:r>
            <a:r>
              <a:rPr lang="ru-RU" sz="1800" dirty="0" smtClean="0">
                <a:solidFill>
                  <a:schemeClr val="tx1"/>
                </a:solidFill>
                <a:latin typeface="+mn-lt"/>
                <a:ea typeface="+mn-ea"/>
                <a:cs typeface="+mn-cs"/>
              </a:rPr>
              <a:t> ((111) при 38,797 град. и (200) при 45,104 град.) раздвоены, и эффект раздвоения уменьшается с увеличением угла дифракции. Раздвоение обусловлено дифракцией от верхнего и нижнего слоев напыления </a:t>
            </a:r>
            <a:r>
              <a:rPr lang="ru-RU" sz="1800" dirty="0" err="1" smtClean="0">
                <a:solidFill>
                  <a:schemeClr val="tx1"/>
                </a:solidFill>
                <a:latin typeface="+mn-lt"/>
                <a:ea typeface="+mn-ea"/>
                <a:cs typeface="+mn-cs"/>
              </a:rPr>
              <a:t>LiF</a:t>
            </a:r>
            <a:r>
              <a:rPr lang="ru-RU" sz="1800" dirty="0" smtClean="0">
                <a:solidFill>
                  <a:schemeClr val="tx1"/>
                </a:solidFill>
                <a:latin typeface="+mn-lt"/>
                <a:ea typeface="+mn-ea"/>
                <a:cs typeface="+mn-cs"/>
              </a:rPr>
              <a:t>. </a:t>
            </a:r>
          </a:p>
          <a:p>
            <a:pPr algn="ctr" eaLnBrk="1" hangingPunct="1">
              <a:buNone/>
            </a:pPr>
            <a:r>
              <a:rPr lang="ru-RU" sz="1800" dirty="0" smtClean="0">
                <a:solidFill>
                  <a:schemeClr val="tx1"/>
                </a:solidFill>
                <a:latin typeface="+mn-lt"/>
                <a:ea typeface="+mn-ea"/>
                <a:cs typeface="+mn-cs"/>
              </a:rPr>
              <a:t>Пики, соответствующие серебряной решетке ((111) и (200) при углах 2θ 38,1 град. и 44,09 град., соответственно) широкие и интенсивные, очевидно преимущественное ориентирование плоскостью (111). Интенсивность пиков отражает высокую степень кристалличности </a:t>
            </a:r>
            <a:r>
              <a:rPr lang="ru-RU" sz="1800" dirty="0" err="1" smtClean="0">
                <a:solidFill>
                  <a:schemeClr val="tx1"/>
                </a:solidFill>
                <a:latin typeface="+mn-lt"/>
                <a:ea typeface="+mn-ea"/>
                <a:cs typeface="+mn-cs"/>
              </a:rPr>
              <a:t>наночастиц</a:t>
            </a:r>
            <a:r>
              <a:rPr lang="ru-RU" sz="1800" dirty="0" smtClean="0">
                <a:solidFill>
                  <a:schemeClr val="tx1"/>
                </a:solidFill>
                <a:latin typeface="+mn-lt"/>
                <a:ea typeface="+mn-ea"/>
                <a:cs typeface="+mn-cs"/>
              </a:rPr>
              <a:t> серебра. </a:t>
            </a:r>
          </a:p>
          <a:p>
            <a:pPr algn="ctr" eaLnBrk="1" hangingPunct="1">
              <a:buFontTx/>
              <a:buNone/>
            </a:pPr>
            <a:endParaRPr lang="ru-RU" sz="1800" i="1" dirty="0" smtClean="0">
              <a:solidFill>
                <a:srgbClr val="FF3300"/>
              </a:solidFill>
              <a:latin typeface="Times New Roman" pitchFamily="18" charset="0"/>
            </a:endParaRPr>
          </a:p>
        </p:txBody>
      </p:sp>
      <p:sp>
        <p:nvSpPr>
          <p:cNvPr id="6148" name="Rectangle 13"/>
          <p:cNvSpPr>
            <a:spLocks noChangeArrowheads="1"/>
          </p:cNvSpPr>
          <p:nvPr/>
        </p:nvSpPr>
        <p:spPr bwMode="auto">
          <a:xfrm>
            <a:off x="0" y="2147888"/>
            <a:ext cx="9144000" cy="0"/>
          </a:xfrm>
          <a:prstGeom prst="rect">
            <a:avLst/>
          </a:prstGeom>
          <a:noFill/>
          <a:ln w="9525">
            <a:noFill/>
            <a:miter lim="800000"/>
            <a:headEnd/>
            <a:tailEnd/>
          </a:ln>
        </p:spPr>
        <p:txBody>
          <a:bodyPr wrap="none" anchor="ctr">
            <a:spAutoFit/>
          </a:bodyPr>
          <a:lstStyle/>
          <a:p>
            <a:endParaRPr lang="ru-RU"/>
          </a:p>
        </p:txBody>
      </p:sp>
      <p:sp>
        <p:nvSpPr>
          <p:cNvPr id="6149" name="Rectangle 15"/>
          <p:cNvSpPr>
            <a:spLocks noChangeArrowheads="1"/>
          </p:cNvSpPr>
          <p:nvPr/>
        </p:nvSpPr>
        <p:spPr bwMode="auto">
          <a:xfrm>
            <a:off x="0" y="2305050"/>
            <a:ext cx="9144000" cy="0"/>
          </a:xfrm>
          <a:prstGeom prst="rect">
            <a:avLst/>
          </a:prstGeom>
          <a:noFill/>
          <a:ln w="9525">
            <a:noFill/>
            <a:miter lim="800000"/>
            <a:headEnd/>
            <a:tailEnd/>
          </a:ln>
        </p:spPr>
        <p:txBody>
          <a:bodyPr wrap="none" anchor="ctr">
            <a:spAutoFit/>
          </a:bodyPr>
          <a:lstStyle/>
          <a:p>
            <a:endParaRPr lang="ru-RU"/>
          </a:p>
        </p:txBody>
      </p:sp>
      <p:sp>
        <p:nvSpPr>
          <p:cNvPr id="6150" name="Rectangle 17"/>
          <p:cNvSpPr>
            <a:spLocks noChangeArrowheads="1"/>
          </p:cNvSpPr>
          <p:nvPr/>
        </p:nvSpPr>
        <p:spPr bwMode="auto">
          <a:xfrm>
            <a:off x="323850" y="1916113"/>
            <a:ext cx="9144000" cy="0"/>
          </a:xfrm>
          <a:prstGeom prst="rect">
            <a:avLst/>
          </a:prstGeom>
          <a:noFill/>
          <a:ln w="9525">
            <a:noFill/>
            <a:miter lim="800000"/>
            <a:headEnd/>
            <a:tailEnd/>
          </a:ln>
        </p:spPr>
        <p:txBody>
          <a:bodyPr wrap="none" anchor="ctr">
            <a:spAutoFit/>
          </a:bodyPr>
          <a:lstStyle/>
          <a:p>
            <a:endParaRPr lang="ru-RU"/>
          </a:p>
        </p:txBody>
      </p:sp>
      <p:pic>
        <p:nvPicPr>
          <p:cNvPr id="11" name="Рисунок 10"/>
          <p:cNvPicPr/>
          <p:nvPr/>
        </p:nvPicPr>
        <p:blipFill>
          <a:blip r:embed="rId2" cstate="print"/>
          <a:srcRect/>
          <a:stretch>
            <a:fillRect/>
          </a:stretch>
        </p:blipFill>
        <p:spPr bwMode="auto">
          <a:xfrm>
            <a:off x="1571604" y="285728"/>
            <a:ext cx="6429420" cy="29289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Номер слайда 5"/>
          <p:cNvSpPr>
            <a:spLocks noGrp="1"/>
          </p:cNvSpPr>
          <p:nvPr>
            <p:ph type="sldNum" sz="quarter" idx="12"/>
          </p:nvPr>
        </p:nvSpPr>
        <p:spPr/>
        <p:txBody>
          <a:bodyPr/>
          <a:lstStyle/>
          <a:p>
            <a:pPr>
              <a:defRPr/>
            </a:pPr>
            <a:fld id="{B91F9E93-AEBA-46B5-97EF-8C7A9323117E}" type="slidenum">
              <a:rPr lang="ru-RU"/>
              <a:pPr>
                <a:defRPr/>
              </a:pPr>
              <a:t>6</a:t>
            </a:fld>
            <a:endParaRPr lang="ru-RU"/>
          </a:p>
        </p:txBody>
      </p:sp>
      <p:sp>
        <p:nvSpPr>
          <p:cNvPr id="7171" name="Rectangle 2"/>
          <p:cNvSpPr>
            <a:spLocks noGrp="1" noChangeArrowheads="1"/>
          </p:cNvSpPr>
          <p:nvPr>
            <p:ph type="title"/>
          </p:nvPr>
        </p:nvSpPr>
        <p:spPr>
          <a:xfrm>
            <a:off x="95250" y="500063"/>
            <a:ext cx="9048750" cy="714359"/>
          </a:xfrm>
        </p:spPr>
        <p:txBody>
          <a:bodyPr/>
          <a:lstStyle/>
          <a:p>
            <a:pPr eaLnBrk="1" hangingPunct="1"/>
            <a:r>
              <a:rPr lang="ru-RU" sz="2000" dirty="0" smtClean="0">
                <a:solidFill>
                  <a:schemeClr val="tx2"/>
                </a:solidFill>
                <a:latin typeface="+mj-lt"/>
                <a:ea typeface="+mj-ea"/>
                <a:cs typeface="+mj-cs"/>
              </a:rPr>
              <a:t>Определение размеров </a:t>
            </a:r>
            <a:r>
              <a:rPr lang="ru-RU" sz="2000" b="1" i="1" dirty="0" smtClean="0">
                <a:solidFill>
                  <a:srgbClr val="FF0000"/>
                </a:solidFill>
                <a:latin typeface="+mj-lt"/>
                <a:ea typeface="+mj-ea"/>
                <a:cs typeface="+mj-cs"/>
              </a:rPr>
              <a:t>областей когерентного рассеяния (ОКР) </a:t>
            </a:r>
            <a:r>
              <a:rPr lang="ru-RU" sz="2000" dirty="0" smtClean="0">
                <a:solidFill>
                  <a:schemeClr val="tx2"/>
                </a:solidFill>
                <a:latin typeface="+mj-lt"/>
                <a:ea typeface="+mj-ea"/>
                <a:cs typeface="+mj-cs"/>
              </a:rPr>
              <a:t>методом подгонки профилей дифракционных линий к функции </a:t>
            </a:r>
            <a:r>
              <a:rPr lang="en-US" sz="2000" dirty="0" smtClean="0">
                <a:solidFill>
                  <a:schemeClr val="tx2"/>
                </a:solidFill>
                <a:latin typeface="+mj-lt"/>
                <a:ea typeface="+mj-ea"/>
                <a:cs typeface="+mj-cs"/>
              </a:rPr>
              <a:t>V</a:t>
            </a:r>
            <a:r>
              <a:rPr lang="ru-RU" sz="2000" dirty="0" err="1" smtClean="0">
                <a:solidFill>
                  <a:schemeClr val="tx2"/>
                </a:solidFill>
                <a:latin typeface="+mj-lt"/>
                <a:ea typeface="+mj-ea"/>
                <a:cs typeface="+mj-cs"/>
              </a:rPr>
              <a:t>oigt</a:t>
            </a:r>
            <a:r>
              <a:rPr lang="ru-RU" sz="2000" dirty="0" smtClean="0">
                <a:solidFill>
                  <a:schemeClr val="tx2"/>
                </a:solidFill>
                <a:latin typeface="+mj-lt"/>
                <a:ea typeface="+mj-ea"/>
                <a:cs typeface="+mj-cs"/>
              </a:rPr>
              <a:t> (см. таблицу).</a:t>
            </a:r>
            <a:endParaRPr lang="el-GR" sz="2000" b="1" i="1" dirty="0" smtClean="0"/>
          </a:p>
        </p:txBody>
      </p:sp>
      <p:sp>
        <p:nvSpPr>
          <p:cNvPr id="7172" name="Rectangle 6"/>
          <p:cNvSpPr>
            <a:spLocks noChangeArrowheads="1"/>
          </p:cNvSpPr>
          <p:nvPr/>
        </p:nvSpPr>
        <p:spPr bwMode="auto">
          <a:xfrm>
            <a:off x="193675" y="6049963"/>
            <a:ext cx="8759825" cy="396875"/>
          </a:xfrm>
          <a:prstGeom prst="rect">
            <a:avLst/>
          </a:prstGeom>
          <a:noFill/>
          <a:ln w="9525">
            <a:noFill/>
            <a:miter lim="800000"/>
            <a:headEnd/>
            <a:tailEnd/>
          </a:ln>
        </p:spPr>
        <p:txBody>
          <a:bodyPr anchor="ctr">
            <a:spAutoFit/>
          </a:bodyPr>
          <a:lstStyle/>
          <a:p>
            <a:pPr eaLnBrk="0" hangingPunct="0"/>
            <a:endParaRPr lang="ru-RU" sz="2000">
              <a:ea typeface="MS Mincho" pitchFamily="49" charset="-128"/>
              <a:sym typeface="Symbol" pitchFamily="18" charset="2"/>
            </a:endParaRPr>
          </a:p>
        </p:txBody>
      </p:sp>
      <p:sp>
        <p:nvSpPr>
          <p:cNvPr id="10" name="Rectangle 2"/>
          <p:cNvSpPr txBox="1">
            <a:spLocks noChangeArrowheads="1"/>
          </p:cNvSpPr>
          <p:nvPr/>
        </p:nvSpPr>
        <p:spPr bwMode="auto">
          <a:xfrm>
            <a:off x="0" y="5500702"/>
            <a:ext cx="9001156" cy="428611"/>
          </a:xfrm>
          <a:prstGeom prst="rect">
            <a:avLst/>
          </a:prstGeom>
          <a:noFill/>
          <a:ln w="9525">
            <a:noFill/>
            <a:miter lim="800000"/>
            <a:headEnd/>
            <a:tailEnd/>
          </a:ln>
          <a:effectLst/>
        </p:spPr>
        <p:txBody>
          <a:bodyPr anchor="ctr"/>
          <a:lstStyle/>
          <a:p>
            <a:pPr algn="ctr">
              <a:defRPr/>
            </a:pPr>
            <a:endParaRPr lang="el-GR" sz="2200" b="1" i="1" kern="0" baseline="30000" dirty="0">
              <a:solidFill>
                <a:srgbClr val="431BD5"/>
              </a:solidFill>
              <a:latin typeface="+mj-lt"/>
              <a:ea typeface="+mj-ea"/>
              <a:cs typeface="+mj-cs"/>
            </a:endParaRPr>
          </a:p>
        </p:txBody>
      </p:sp>
      <p:graphicFrame>
        <p:nvGraphicFramePr>
          <p:cNvPr id="6" name="Таблица 5"/>
          <p:cNvGraphicFramePr>
            <a:graphicFrameLocks noGrp="1"/>
          </p:cNvGraphicFramePr>
          <p:nvPr/>
        </p:nvGraphicFramePr>
        <p:xfrm>
          <a:off x="2038974" y="1348740"/>
          <a:ext cx="5066052" cy="4160520"/>
        </p:xfrm>
        <a:graphic>
          <a:graphicData uri="http://schemas.openxmlformats.org/drawingml/2006/table">
            <a:tbl>
              <a:tblPr/>
              <a:tblGrid>
                <a:gridCol w="741265"/>
                <a:gridCol w="536222"/>
                <a:gridCol w="386472"/>
                <a:gridCol w="531614"/>
                <a:gridCol w="448676"/>
                <a:gridCol w="582299"/>
                <a:gridCol w="582299"/>
                <a:gridCol w="582875"/>
                <a:gridCol w="581147"/>
                <a:gridCol w="93183"/>
              </a:tblGrid>
              <a:tr h="290286">
                <a:tc>
                  <a:txBody>
                    <a:bodyPr/>
                    <a:lstStyle/>
                    <a:p>
                      <a:pPr algn="just">
                        <a:lnSpc>
                          <a:spcPct val="150000"/>
                        </a:lnSpc>
                        <a:spcAft>
                          <a:spcPts val="0"/>
                        </a:spcAft>
                      </a:pPr>
                      <a:r>
                        <a:rPr lang="ru-RU" sz="1300">
                          <a:latin typeface="Times New Roman"/>
                          <a:ea typeface="Times New Roman"/>
                          <a:cs typeface="Times New Roman"/>
                        </a:rPr>
                        <a:t>Образец</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50000"/>
                        </a:lnSpc>
                        <a:spcAft>
                          <a:spcPts val="0"/>
                        </a:spcAft>
                      </a:pPr>
                      <a:r>
                        <a:rPr lang="ru-RU" sz="1300">
                          <a:latin typeface="Times New Roman"/>
                          <a:ea typeface="Times New Roman"/>
                          <a:cs typeface="Times New Roman"/>
                        </a:rPr>
                        <a:t>&lt;D&gt;, Ȧ</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just">
                        <a:lnSpc>
                          <a:spcPct val="150000"/>
                        </a:lnSpc>
                        <a:spcAft>
                          <a:spcPts val="0"/>
                        </a:spcAft>
                      </a:pPr>
                      <a:r>
                        <a:rPr lang="ru-RU" sz="1300">
                          <a:latin typeface="Times New Roman"/>
                          <a:ea typeface="Times New Roman"/>
                          <a:cs typeface="Times New Roman"/>
                        </a:rPr>
                        <a:t>D</a:t>
                      </a:r>
                      <a:r>
                        <a:rPr lang="ru-RU" sz="1300" baseline="-25000">
                          <a:latin typeface="Times New Roman"/>
                          <a:ea typeface="Times New Roman"/>
                          <a:cs typeface="Times New Roman"/>
                        </a:rPr>
                        <a:t>Sвер</a:t>
                      </a:r>
                      <a:r>
                        <a:rPr lang="ru-RU" sz="1300">
                          <a:latin typeface="Times New Roman"/>
                          <a:ea typeface="Times New Roman"/>
                          <a:cs typeface="Times New Roman"/>
                        </a:rPr>
                        <a:t>, Ȧ</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just">
                        <a:lnSpc>
                          <a:spcPct val="150000"/>
                        </a:lnSpc>
                        <a:spcAft>
                          <a:spcPts val="0"/>
                        </a:spcAft>
                      </a:pPr>
                      <a:r>
                        <a:rPr lang="ru-RU" sz="1300">
                          <a:latin typeface="Times New Roman"/>
                          <a:ea typeface="Times New Roman"/>
                          <a:cs typeface="Times New Roman"/>
                        </a:rPr>
                        <a:t>D</a:t>
                      </a:r>
                      <a:r>
                        <a:rPr lang="ru-RU" sz="1300" baseline="-25000">
                          <a:latin typeface="Times New Roman"/>
                          <a:ea typeface="Times New Roman"/>
                          <a:cs typeface="Times New Roman"/>
                        </a:rPr>
                        <a:t>Vвер</a:t>
                      </a:r>
                      <a:r>
                        <a:rPr lang="ru-RU" sz="1300">
                          <a:latin typeface="Times New Roman"/>
                          <a:ea typeface="Times New Roman"/>
                          <a:cs typeface="Times New Roman"/>
                        </a:rPr>
                        <a:t>, Ȧ</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3">
                  <a:txBody>
                    <a:bodyPr/>
                    <a:lstStyle/>
                    <a:p>
                      <a:pPr algn="just">
                        <a:lnSpc>
                          <a:spcPct val="150000"/>
                        </a:lnSpc>
                        <a:spcAft>
                          <a:spcPts val="0"/>
                        </a:spcAft>
                      </a:pPr>
                      <a:r>
                        <a:rPr lang="ru-RU" sz="1300">
                          <a:latin typeface="Times New Roman"/>
                          <a:ea typeface="Times New Roman"/>
                          <a:cs typeface="Times New Roman"/>
                        </a:rPr>
                        <a:t>a (111), Ȧ</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290286">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LiF</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Ag</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LiF</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Ag</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LiF</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Ag</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LiF</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Ag</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580571">
                <a:tc>
                  <a:txBody>
                    <a:bodyPr/>
                    <a:lstStyle/>
                    <a:p>
                      <a:pPr algn="just">
                        <a:lnSpc>
                          <a:spcPct val="150000"/>
                        </a:lnSpc>
                        <a:spcAft>
                          <a:spcPts val="0"/>
                        </a:spcAft>
                      </a:pPr>
                      <a:r>
                        <a:rPr lang="ru-RU" sz="1300">
                          <a:latin typeface="Times New Roman"/>
                          <a:ea typeface="Times New Roman"/>
                          <a:cs typeface="Times New Roman"/>
                        </a:rPr>
                        <a:t>1</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525</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227</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413</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4.02943</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580571">
                <a:tc>
                  <a:txBody>
                    <a:bodyPr/>
                    <a:lstStyle/>
                    <a:p>
                      <a:pPr algn="just">
                        <a:lnSpc>
                          <a:spcPct val="150000"/>
                        </a:lnSpc>
                        <a:spcAft>
                          <a:spcPts val="0"/>
                        </a:spcAft>
                      </a:pPr>
                      <a:r>
                        <a:rPr lang="ru-RU" sz="1300">
                          <a:latin typeface="Times New Roman"/>
                          <a:ea typeface="Times New Roman"/>
                          <a:cs typeface="Times New Roman"/>
                        </a:rPr>
                        <a:t>2</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489</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74</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257</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394</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36</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4.02847</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4.07495</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580571">
                <a:tc>
                  <a:txBody>
                    <a:bodyPr/>
                    <a:lstStyle/>
                    <a:p>
                      <a:pPr algn="just">
                        <a:lnSpc>
                          <a:spcPct val="150000"/>
                        </a:lnSpc>
                        <a:spcAft>
                          <a:spcPts val="0"/>
                        </a:spcAft>
                      </a:pPr>
                      <a:r>
                        <a:rPr lang="ru-RU" sz="1300">
                          <a:latin typeface="Times New Roman"/>
                          <a:ea typeface="Times New Roman"/>
                          <a:cs typeface="Times New Roman"/>
                        </a:rPr>
                        <a:t>3</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419</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75</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91</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318</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46</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4.02768</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4.07785</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580571">
                <a:tc>
                  <a:txBody>
                    <a:bodyPr/>
                    <a:lstStyle/>
                    <a:p>
                      <a:pPr algn="just">
                        <a:lnSpc>
                          <a:spcPct val="150000"/>
                        </a:lnSpc>
                        <a:spcAft>
                          <a:spcPts val="0"/>
                        </a:spcAft>
                      </a:pPr>
                      <a:r>
                        <a:rPr lang="ru-RU" sz="1300">
                          <a:latin typeface="Times New Roman"/>
                          <a:ea typeface="Times New Roman"/>
                          <a:cs typeface="Times New Roman"/>
                        </a:rPr>
                        <a:t>2T</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425</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293</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300">
                          <a:latin typeface="Times New Roman"/>
                          <a:ea typeface="Times New Roman"/>
                          <a:cs typeface="Times New Roman"/>
                        </a:rPr>
                        <a:t>343</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4.07936</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580571">
                <a:tc>
                  <a:txBody>
                    <a:bodyPr/>
                    <a:lstStyle/>
                    <a:p>
                      <a:pPr algn="just">
                        <a:lnSpc>
                          <a:spcPct val="150000"/>
                        </a:lnSpc>
                        <a:spcAft>
                          <a:spcPts val="0"/>
                        </a:spcAft>
                      </a:pPr>
                      <a:r>
                        <a:rPr lang="ru-RU" sz="1300">
                          <a:latin typeface="Times New Roman"/>
                          <a:ea typeface="Times New Roman"/>
                          <a:cs typeface="Times New Roman"/>
                        </a:rPr>
                        <a:t>3T</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496</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242</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394</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4.08745</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580571">
                <a:tc>
                  <a:txBody>
                    <a:bodyPr/>
                    <a:lstStyle/>
                    <a:p>
                      <a:pPr algn="just">
                        <a:lnSpc>
                          <a:spcPct val="150000"/>
                        </a:lnSpc>
                        <a:spcAft>
                          <a:spcPts val="0"/>
                        </a:spcAft>
                      </a:pPr>
                      <a:r>
                        <a:rPr lang="ru-RU" sz="1300">
                          <a:latin typeface="Times New Roman"/>
                          <a:ea typeface="Times New Roman"/>
                          <a:cs typeface="Times New Roman"/>
                        </a:rPr>
                        <a:t>4</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212</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101</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endParaRPr lang="ru-RU" sz="13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300">
                          <a:latin typeface="Times New Roman"/>
                          <a:ea typeface="Times New Roman"/>
                          <a:cs typeface="Times New Roman"/>
                        </a:rPr>
                        <a:t>4.08359</a:t>
                      </a:r>
                      <a:endParaRPr lang="ru-RU" sz="900">
                        <a:latin typeface="Times New Roman"/>
                        <a:ea typeface="Times New Roman"/>
                        <a:cs typeface="Times New Roman"/>
                      </a:endParaRPr>
                    </a:p>
                  </a:txBody>
                  <a:tcPr marL="62204" marR="622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900" dirty="0">
                          <a:latin typeface="Times New Roman"/>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8" name="Прямоугольник 7"/>
          <p:cNvSpPr/>
          <p:nvPr/>
        </p:nvSpPr>
        <p:spPr>
          <a:xfrm>
            <a:off x="428596" y="5500702"/>
            <a:ext cx="8429684" cy="646331"/>
          </a:xfrm>
          <a:prstGeom prst="rect">
            <a:avLst/>
          </a:prstGeom>
        </p:spPr>
        <p:txBody>
          <a:bodyPr wrap="square">
            <a:spAutoFit/>
          </a:bodyPr>
          <a:lstStyle/>
          <a:p>
            <a:r>
              <a:rPr lang="ru-RU" dirty="0"/>
              <a:t>Значения размеров ОКР и параметры кристаллических решеток, рассчитанные по 111 рефлексу</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Номер слайда 7"/>
          <p:cNvSpPr>
            <a:spLocks noGrp="1"/>
          </p:cNvSpPr>
          <p:nvPr>
            <p:ph type="sldNum" sz="quarter" idx="12"/>
          </p:nvPr>
        </p:nvSpPr>
        <p:spPr/>
        <p:txBody>
          <a:bodyPr/>
          <a:lstStyle/>
          <a:p>
            <a:pPr>
              <a:defRPr/>
            </a:pPr>
            <a:fld id="{F8200233-2383-4533-A67E-03D7D540BD58}" type="slidenum">
              <a:rPr lang="ru-RU"/>
              <a:pPr>
                <a:defRPr/>
              </a:pPr>
              <a:t>7</a:t>
            </a:fld>
            <a:endParaRPr lang="ru-RU"/>
          </a:p>
        </p:txBody>
      </p:sp>
      <p:sp>
        <p:nvSpPr>
          <p:cNvPr id="8195" name="Rectangle 2"/>
          <p:cNvSpPr>
            <a:spLocks noGrp="1" noChangeArrowheads="1"/>
          </p:cNvSpPr>
          <p:nvPr>
            <p:ph type="title"/>
          </p:nvPr>
        </p:nvSpPr>
        <p:spPr>
          <a:xfrm>
            <a:off x="468313" y="0"/>
            <a:ext cx="8229600" cy="1143000"/>
          </a:xfrm>
        </p:spPr>
        <p:txBody>
          <a:bodyPr/>
          <a:lstStyle/>
          <a:p>
            <a:pPr eaLnBrk="1" hangingPunct="1"/>
            <a:r>
              <a:rPr lang="ru-RU" sz="2000" b="1" i="1" smtClean="0"/>
              <a:t/>
            </a:r>
            <a:br>
              <a:rPr lang="ru-RU" sz="2000" b="1" i="1" smtClean="0"/>
            </a:br>
            <a:r>
              <a:rPr lang="ru-RU" sz="1400" b="1" i="1" smtClean="0"/>
              <a:t/>
            </a:r>
            <a:br>
              <a:rPr lang="ru-RU" sz="1400" b="1" i="1" smtClean="0"/>
            </a:br>
            <a:endParaRPr lang="ru-RU" sz="1400" b="1" i="1" smtClean="0"/>
          </a:p>
        </p:txBody>
      </p:sp>
      <p:sp>
        <p:nvSpPr>
          <p:cNvPr id="8197" name="Rectangle 61"/>
          <p:cNvSpPr>
            <a:spLocks noGrp="1" noChangeArrowheads="1"/>
          </p:cNvSpPr>
          <p:nvPr>
            <p:ph type="body" sz="half" idx="1"/>
          </p:nvPr>
        </p:nvSpPr>
        <p:spPr>
          <a:xfrm>
            <a:off x="428596" y="428604"/>
            <a:ext cx="8434417" cy="1714512"/>
          </a:xfrm>
          <a:noFill/>
        </p:spPr>
        <p:txBody>
          <a:bodyPr/>
          <a:lstStyle/>
          <a:p>
            <a:pPr algn="ctr" eaLnBrk="1" hangingPunct="1">
              <a:buFontTx/>
              <a:buNone/>
            </a:pPr>
            <a:r>
              <a:rPr lang="ru-RU" sz="2000" dirty="0" smtClean="0">
                <a:solidFill>
                  <a:schemeClr val="tx1"/>
                </a:solidFill>
                <a:latin typeface="Times New Roman" pitchFamily="18" charset="0"/>
                <a:cs typeface="Times New Roman" pitchFamily="18" charset="0"/>
              </a:rPr>
              <a:t>Из таблицы следует, что в образцах 2 и 3, где присутствуют </a:t>
            </a:r>
            <a:r>
              <a:rPr lang="ru-RU" sz="2000" dirty="0" err="1" smtClean="0">
                <a:solidFill>
                  <a:schemeClr val="tx1"/>
                </a:solidFill>
                <a:latin typeface="Times New Roman" pitchFamily="18" charset="0"/>
                <a:cs typeface="Times New Roman" pitchFamily="18" charset="0"/>
              </a:rPr>
              <a:t>наночастицы</a:t>
            </a:r>
            <a:r>
              <a:rPr lang="ru-RU" sz="2000" dirty="0" smtClean="0">
                <a:solidFill>
                  <a:schemeClr val="tx1"/>
                </a:solidFill>
                <a:latin typeface="Times New Roman" pitchFamily="18" charset="0"/>
                <a:cs typeface="Times New Roman" pitchFamily="18" charset="0"/>
              </a:rPr>
              <a:t> серебра, со средними размерами 75 Ȧ, ОКР для </a:t>
            </a:r>
            <a:r>
              <a:rPr lang="ru-RU" sz="2000" dirty="0" err="1" smtClean="0">
                <a:solidFill>
                  <a:schemeClr val="tx1"/>
                </a:solidFill>
                <a:latin typeface="Times New Roman" pitchFamily="18" charset="0"/>
                <a:cs typeface="Times New Roman" pitchFamily="18" charset="0"/>
              </a:rPr>
              <a:t>LiF</a:t>
            </a:r>
            <a:r>
              <a:rPr lang="ru-RU" sz="2000" dirty="0" smtClean="0">
                <a:solidFill>
                  <a:schemeClr val="tx1"/>
                </a:solidFill>
                <a:latin typeface="Times New Roman" pitchFamily="18" charset="0"/>
                <a:cs typeface="Times New Roman" pitchFamily="18" charset="0"/>
              </a:rPr>
              <a:t> несколько меньше, чем в образце 1 (напыление </a:t>
            </a:r>
            <a:r>
              <a:rPr lang="ru-RU" sz="2000" dirty="0" err="1" smtClean="0">
                <a:solidFill>
                  <a:schemeClr val="tx1"/>
                </a:solidFill>
                <a:latin typeface="Times New Roman" pitchFamily="18" charset="0"/>
                <a:cs typeface="Times New Roman" pitchFamily="18" charset="0"/>
              </a:rPr>
              <a:t>LiF</a:t>
            </a:r>
            <a:r>
              <a:rPr lang="ru-RU" sz="2000" dirty="0" smtClean="0">
                <a:solidFill>
                  <a:schemeClr val="tx1"/>
                </a:solidFill>
                <a:latin typeface="Times New Roman" pitchFamily="18" charset="0"/>
                <a:cs typeface="Times New Roman" pitchFamily="18" charset="0"/>
              </a:rPr>
              <a:t> без серебра). </a:t>
            </a:r>
          </a:p>
          <a:p>
            <a:pPr algn="ctr" eaLnBrk="1" hangingPunct="1">
              <a:buFontTx/>
              <a:buNone/>
            </a:pPr>
            <a:r>
              <a:rPr lang="ru-RU" sz="2000" dirty="0" smtClean="0">
                <a:solidFill>
                  <a:schemeClr val="tx1"/>
                </a:solidFill>
                <a:latin typeface="Times New Roman" pitchFamily="18" charset="0"/>
                <a:cs typeface="Times New Roman" pitchFamily="18" charset="0"/>
              </a:rPr>
              <a:t>В образце 3 эти ОКР меньше, чем в образце 2</a:t>
            </a:r>
            <a:r>
              <a:rPr lang="ru-RU" sz="2000" dirty="0" smtClean="0">
                <a:solidFill>
                  <a:srgbClr val="431BD5"/>
                </a:solidFill>
                <a:latin typeface="Times New Roman" pitchFamily="18" charset="0"/>
                <a:cs typeface="Times New Roman" pitchFamily="18" charset="0"/>
              </a:rPr>
              <a:t>, </a:t>
            </a:r>
            <a:r>
              <a:rPr lang="ru-RU" sz="2000" b="1" i="1" dirty="0" smtClean="0">
                <a:solidFill>
                  <a:srgbClr val="431BD5"/>
                </a:solidFill>
                <a:latin typeface="Times New Roman" pitchFamily="18" charset="0"/>
                <a:cs typeface="Times New Roman" pitchFamily="18" charset="0"/>
              </a:rPr>
              <a:t>свидетельствует о влиянии серебра на размеры ОКР </a:t>
            </a:r>
            <a:r>
              <a:rPr lang="ru-RU" sz="2000" b="1" i="1" dirty="0" err="1" smtClean="0">
                <a:solidFill>
                  <a:srgbClr val="431BD5"/>
                </a:solidFill>
                <a:latin typeface="Times New Roman" pitchFamily="18" charset="0"/>
                <a:cs typeface="Times New Roman" pitchFamily="18" charset="0"/>
              </a:rPr>
              <a:t>LiF</a:t>
            </a:r>
            <a:r>
              <a:rPr lang="ru-RU" sz="2000" b="1" i="1" dirty="0" smtClean="0">
                <a:solidFill>
                  <a:srgbClr val="431BD5"/>
                </a:solidFill>
                <a:latin typeface="Times New Roman" pitchFamily="18" charset="0"/>
                <a:cs typeface="Times New Roman" pitchFamily="18" charset="0"/>
              </a:rPr>
              <a:t>.</a:t>
            </a:r>
          </a:p>
          <a:p>
            <a:pPr algn="ctr" eaLnBrk="1" hangingPunct="1">
              <a:lnSpc>
                <a:spcPct val="80000"/>
              </a:lnSpc>
              <a:buFontTx/>
              <a:buNone/>
            </a:pPr>
            <a:endParaRPr lang="ru-RU" sz="1800" u="sng" dirty="0" smtClean="0"/>
          </a:p>
          <a:p>
            <a:pPr algn="ctr" eaLnBrk="1" hangingPunct="1">
              <a:lnSpc>
                <a:spcPct val="80000"/>
              </a:lnSpc>
              <a:buFontTx/>
              <a:buNone/>
            </a:pPr>
            <a:endParaRPr lang="ru-RU" sz="1800" u="sng" dirty="0" smtClean="0"/>
          </a:p>
        </p:txBody>
      </p:sp>
      <p:sp>
        <p:nvSpPr>
          <p:cNvPr id="8198" name="Rectangle 63"/>
          <p:cNvSpPr>
            <a:spLocks noChangeArrowheads="1"/>
          </p:cNvSpPr>
          <p:nvPr/>
        </p:nvSpPr>
        <p:spPr bwMode="auto">
          <a:xfrm>
            <a:off x="0" y="2147888"/>
            <a:ext cx="9144000" cy="0"/>
          </a:xfrm>
          <a:prstGeom prst="rect">
            <a:avLst/>
          </a:prstGeom>
          <a:noFill/>
          <a:ln w="9525">
            <a:noFill/>
            <a:miter lim="800000"/>
            <a:headEnd/>
            <a:tailEnd/>
          </a:ln>
        </p:spPr>
        <p:txBody>
          <a:bodyPr wrap="none" anchor="ctr">
            <a:spAutoFit/>
          </a:bodyPr>
          <a:lstStyle/>
          <a:p>
            <a:endParaRPr lang="ru-RU"/>
          </a:p>
        </p:txBody>
      </p:sp>
      <p:sp>
        <p:nvSpPr>
          <p:cNvPr id="8199" name="Rectangle 64"/>
          <p:cNvSpPr>
            <a:spLocks noChangeArrowheads="1"/>
          </p:cNvSpPr>
          <p:nvPr/>
        </p:nvSpPr>
        <p:spPr bwMode="auto">
          <a:xfrm>
            <a:off x="214282" y="2357430"/>
            <a:ext cx="8715404" cy="1323439"/>
          </a:xfrm>
          <a:prstGeom prst="rect">
            <a:avLst/>
          </a:prstGeom>
          <a:noFill/>
          <a:ln w="9525">
            <a:noFill/>
            <a:miter lim="800000"/>
            <a:headEnd/>
            <a:tailEnd/>
          </a:ln>
        </p:spPr>
        <p:txBody>
          <a:bodyPr wrap="square" anchor="ctr">
            <a:spAutoFit/>
          </a:bodyPr>
          <a:lstStyle/>
          <a:p>
            <a:r>
              <a:rPr lang="ru-RU" sz="2000" b="1" i="1" dirty="0" smtClean="0"/>
              <a:t>С изменениями ОКР меняются и параметры кристаллической решетки, как для </a:t>
            </a:r>
            <a:r>
              <a:rPr lang="en-US" sz="2000" b="1" i="1" dirty="0" err="1" smtClean="0"/>
              <a:t>LiF</a:t>
            </a:r>
            <a:r>
              <a:rPr lang="ru-RU" sz="2000" b="1" i="1" dirty="0" smtClean="0"/>
              <a:t> так и для </a:t>
            </a:r>
            <a:r>
              <a:rPr lang="en-US" sz="2000" b="1" i="1" dirty="0" smtClean="0"/>
              <a:t>Ag</a:t>
            </a:r>
            <a:r>
              <a:rPr lang="ru-RU" sz="2000" b="1" i="1" dirty="0" smtClean="0"/>
              <a:t> (табл.). </a:t>
            </a:r>
            <a:r>
              <a:rPr lang="ru-RU" sz="2000" b="1" i="1" dirty="0" smtClean="0">
                <a:solidFill>
                  <a:srgbClr val="FF0000"/>
                </a:solidFill>
              </a:rPr>
              <a:t>С увеличением ОКР увеличивается и параметр решетки.</a:t>
            </a:r>
          </a:p>
          <a:p>
            <a:endParaRPr lang="ru-RU" sz="2000" b="1" i="1" dirty="0"/>
          </a:p>
        </p:txBody>
      </p:sp>
      <p:sp>
        <p:nvSpPr>
          <p:cNvPr id="8200" name="Rectangle 65"/>
          <p:cNvSpPr>
            <a:spLocks noChangeArrowheads="1"/>
          </p:cNvSpPr>
          <p:nvPr/>
        </p:nvSpPr>
        <p:spPr bwMode="auto">
          <a:xfrm>
            <a:off x="395288" y="5189538"/>
            <a:ext cx="8748712" cy="368300"/>
          </a:xfrm>
          <a:prstGeom prst="rect">
            <a:avLst/>
          </a:prstGeom>
          <a:noFill/>
          <a:ln w="9525">
            <a:noFill/>
            <a:miter lim="800000"/>
            <a:headEnd/>
            <a:tailEnd/>
          </a:ln>
        </p:spPr>
        <p:txBody>
          <a:bodyPr anchor="ctr">
            <a:spAutoFit/>
          </a:bodyPr>
          <a:lstStyle/>
          <a:p>
            <a:endParaRPr lang="ru-RU" altLang="ja-JP" b="1">
              <a:solidFill>
                <a:srgbClr val="CC0000"/>
              </a:solidFill>
            </a:endParaRPr>
          </a:p>
        </p:txBody>
      </p:sp>
      <p:sp>
        <p:nvSpPr>
          <p:cNvPr id="8202" name="Rectangle 10"/>
          <p:cNvSpPr>
            <a:spLocks noChangeArrowheads="1"/>
          </p:cNvSpPr>
          <p:nvPr/>
        </p:nvSpPr>
        <p:spPr bwMode="auto">
          <a:xfrm>
            <a:off x="214282" y="3571876"/>
            <a:ext cx="8715404"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lang="ru-RU" sz="2000" b="1" i="1" dirty="0">
                <a:ea typeface="Times New Roman" pitchFamily="18" charset="0"/>
              </a:rPr>
              <a:t>О</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rPr>
              <a:t>пределенные размеры ОКР серебра дают возможность судить не столько о размерах </a:t>
            </a:r>
            <a:r>
              <a:rPr kumimoji="0" lang="ru-RU" sz="2000" b="1" i="1" u="none" strike="noStrike" cap="none" normalizeH="0" baseline="0" dirty="0" err="1" smtClean="0">
                <a:ln>
                  <a:noFill/>
                </a:ln>
                <a:solidFill>
                  <a:schemeClr val="tx1"/>
                </a:solidFill>
                <a:effectLst/>
                <a:latin typeface="Times New Roman" pitchFamily="18" charset="0"/>
                <a:ea typeface="Times New Roman" pitchFamily="18" charset="0"/>
              </a:rPr>
              <a:t>наночастиц</a:t>
            </a: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rPr>
              <a:t>, сколько </a:t>
            </a:r>
            <a:r>
              <a:rPr kumimoji="0" lang="ru-RU" sz="2000" b="1" i="1" u="none" strike="noStrike" cap="none" normalizeH="0" baseline="0" dirty="0" smtClean="0">
                <a:ln>
                  <a:noFill/>
                </a:ln>
                <a:solidFill>
                  <a:srgbClr val="FF0000"/>
                </a:solidFill>
                <a:effectLst/>
                <a:latin typeface="Times New Roman" pitchFamily="18" charset="0"/>
                <a:ea typeface="Times New Roman" pitchFamily="18" charset="0"/>
              </a:rPr>
              <a:t>о толщине слоя кристаллического серебра, образованного напылением. </a:t>
            </a:r>
          </a:p>
          <a:p>
            <a:pPr indent="449263" algn="just" eaLnBrk="0" hangingPunct="0"/>
            <a:r>
              <a:rPr lang="ru-RU" sz="2000" b="1" i="1" dirty="0" smtClean="0"/>
              <a:t>Варьируя </a:t>
            </a:r>
            <a:r>
              <a:rPr lang="ru-RU" sz="2000" b="1" i="1" dirty="0"/>
              <a:t>параметры технологии осаждения пленок, последующей термической обработки и условий введения МНЧ, </a:t>
            </a:r>
            <a:r>
              <a:rPr lang="ru-RU" sz="2000" b="1" dirty="0">
                <a:solidFill>
                  <a:srgbClr val="FF0000"/>
                </a:solidFill>
              </a:rPr>
              <a:t>возможно получение нано- и </a:t>
            </a:r>
            <a:r>
              <a:rPr lang="ru-RU" sz="2000" b="1" dirty="0" err="1">
                <a:solidFill>
                  <a:srgbClr val="FF0000"/>
                </a:solidFill>
              </a:rPr>
              <a:t>микроразмерных</a:t>
            </a:r>
            <a:r>
              <a:rPr lang="ru-RU" sz="2000" b="1" dirty="0">
                <a:solidFill>
                  <a:srgbClr val="FF0000"/>
                </a:solidFill>
              </a:rPr>
              <a:t> слоев требуемого качества для получения планарных волноводов с низкими оптическими потерями.</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ru-RU" b="1" i="1" u="none" strike="noStrike" cap="none" normalizeH="0" baseline="0" dirty="0" smtClean="0">
              <a:ln>
                <a:noFill/>
              </a:ln>
              <a:solidFill>
                <a:srgbClr val="FF0000"/>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6"/>
          <p:cNvSpPr>
            <a:spLocks noGrp="1"/>
          </p:cNvSpPr>
          <p:nvPr>
            <p:ph type="sldNum" sz="quarter" idx="12"/>
          </p:nvPr>
        </p:nvSpPr>
        <p:spPr>
          <a:xfrm>
            <a:off x="8358188" y="6245225"/>
            <a:ext cx="328612" cy="476250"/>
          </a:xfrm>
        </p:spPr>
        <p:txBody>
          <a:bodyPr/>
          <a:lstStyle/>
          <a:p>
            <a:pPr>
              <a:defRPr/>
            </a:pPr>
            <a:fld id="{B903577B-FCC4-4CF1-8133-B64D3E7C724C}" type="slidenum">
              <a:rPr lang="ru-RU"/>
              <a:pPr>
                <a:defRPr/>
              </a:pPr>
              <a:t>8</a:t>
            </a:fld>
            <a:endParaRPr lang="ru-RU" dirty="0"/>
          </a:p>
        </p:txBody>
      </p:sp>
      <p:sp>
        <p:nvSpPr>
          <p:cNvPr id="9219" name="Rectangle 22"/>
          <p:cNvSpPr>
            <a:spLocks noChangeArrowheads="1"/>
          </p:cNvSpPr>
          <p:nvPr/>
        </p:nvSpPr>
        <p:spPr bwMode="auto">
          <a:xfrm>
            <a:off x="642910" y="321929"/>
            <a:ext cx="7942290" cy="1015663"/>
          </a:xfrm>
          <a:prstGeom prst="rect">
            <a:avLst/>
          </a:prstGeom>
          <a:noFill/>
          <a:ln w="9525">
            <a:noFill/>
            <a:miter lim="800000"/>
            <a:headEnd/>
            <a:tailEnd/>
          </a:ln>
        </p:spPr>
        <p:txBody>
          <a:bodyPr wrap="square" anchor="ctr">
            <a:spAutoFit/>
          </a:bodyPr>
          <a:lstStyle/>
          <a:p>
            <a:pPr algn="ctr"/>
            <a:r>
              <a:rPr lang="ru-RU" sz="2000" b="1" i="1" dirty="0" smtClean="0"/>
              <a:t>Оценка </a:t>
            </a:r>
            <a:r>
              <a:rPr lang="ru-RU" sz="2000" b="1" i="1" dirty="0"/>
              <a:t>эффективности образования лазерно-активных центров окраски при радиационном воздействии в пленочных структурах в присутствии металлических </a:t>
            </a:r>
            <a:r>
              <a:rPr lang="ru-RU" sz="2000" b="1" i="1" dirty="0" err="1"/>
              <a:t>наночастиц</a:t>
            </a:r>
            <a:r>
              <a:rPr lang="ru-RU" sz="2000" dirty="0"/>
              <a:t>.</a:t>
            </a:r>
            <a:endParaRPr lang="en-US" sz="2000" b="1" i="1" dirty="0">
              <a:solidFill>
                <a:srgbClr val="FF0000"/>
              </a:solidFill>
            </a:endParaRPr>
          </a:p>
        </p:txBody>
      </p:sp>
      <p:sp>
        <p:nvSpPr>
          <p:cNvPr id="9220" name="Rectangle 24"/>
          <p:cNvSpPr>
            <a:spLocks noChangeArrowheads="1"/>
          </p:cNvSpPr>
          <p:nvPr/>
        </p:nvSpPr>
        <p:spPr bwMode="auto">
          <a:xfrm>
            <a:off x="0" y="2328863"/>
            <a:ext cx="9144000" cy="0"/>
          </a:xfrm>
          <a:prstGeom prst="rect">
            <a:avLst/>
          </a:prstGeom>
          <a:noFill/>
          <a:ln w="9525">
            <a:noFill/>
            <a:miter lim="800000"/>
            <a:headEnd/>
            <a:tailEnd/>
          </a:ln>
        </p:spPr>
        <p:txBody>
          <a:bodyPr wrap="none" anchor="ctr">
            <a:spAutoFit/>
          </a:bodyPr>
          <a:lstStyle/>
          <a:p>
            <a:endParaRPr lang="ru-RU"/>
          </a:p>
        </p:txBody>
      </p:sp>
      <p:sp>
        <p:nvSpPr>
          <p:cNvPr id="9221" name="Rectangle 25"/>
          <p:cNvSpPr>
            <a:spLocks noChangeArrowheads="1"/>
          </p:cNvSpPr>
          <p:nvPr/>
        </p:nvSpPr>
        <p:spPr bwMode="auto">
          <a:xfrm>
            <a:off x="0" y="4275244"/>
            <a:ext cx="9001156" cy="2246769"/>
          </a:xfrm>
          <a:prstGeom prst="rect">
            <a:avLst/>
          </a:prstGeom>
          <a:noFill/>
          <a:ln w="9525">
            <a:noFill/>
            <a:miter lim="800000"/>
            <a:headEnd/>
            <a:tailEnd/>
          </a:ln>
        </p:spPr>
        <p:txBody>
          <a:bodyPr wrap="square" anchor="ctr">
            <a:spAutoFit/>
          </a:bodyPr>
          <a:lstStyle/>
          <a:p>
            <a:r>
              <a:rPr lang="ru-RU" sz="2000" b="1" i="1" dirty="0">
                <a:solidFill>
                  <a:srgbClr val="431BD5"/>
                </a:solidFill>
              </a:rPr>
              <a:t>Спектры люминесценции пленок </a:t>
            </a:r>
            <a:r>
              <a:rPr lang="en-US" sz="2000" b="1" i="1" dirty="0" err="1">
                <a:solidFill>
                  <a:srgbClr val="431BD5"/>
                </a:solidFill>
              </a:rPr>
              <a:t>LiF</a:t>
            </a:r>
            <a:r>
              <a:rPr lang="ru-RU" sz="2000" b="1" i="1" dirty="0">
                <a:solidFill>
                  <a:srgbClr val="431BD5"/>
                </a:solidFill>
              </a:rPr>
              <a:t>/</a:t>
            </a:r>
            <a:r>
              <a:rPr lang="en-US" sz="2000" b="1" i="1" dirty="0">
                <a:solidFill>
                  <a:srgbClr val="431BD5"/>
                </a:solidFill>
              </a:rPr>
              <a:t>Ag</a:t>
            </a:r>
            <a:r>
              <a:rPr lang="ru-RU" sz="2000" b="1" i="1" dirty="0">
                <a:solidFill>
                  <a:srgbClr val="431BD5"/>
                </a:solidFill>
              </a:rPr>
              <a:t> (</a:t>
            </a:r>
            <a:r>
              <a:rPr lang="ru-RU" sz="2000" b="1" i="1" dirty="0" err="1" smtClean="0">
                <a:solidFill>
                  <a:srgbClr val="431BD5"/>
                </a:solidFill>
              </a:rPr>
              <a:t>кр</a:t>
            </a:r>
            <a:r>
              <a:rPr lang="ru-RU" sz="2000" b="1" i="1" dirty="0" smtClean="0">
                <a:solidFill>
                  <a:srgbClr val="431BD5"/>
                </a:solidFill>
              </a:rPr>
              <a:t>. 1) </a:t>
            </a:r>
            <a:r>
              <a:rPr lang="ru-RU" sz="2000" b="1" i="1" dirty="0">
                <a:solidFill>
                  <a:srgbClr val="431BD5"/>
                </a:solidFill>
              </a:rPr>
              <a:t>и </a:t>
            </a:r>
            <a:r>
              <a:rPr lang="en-US" sz="2000" b="1" i="1" dirty="0" err="1">
                <a:solidFill>
                  <a:srgbClr val="431BD5"/>
                </a:solidFill>
              </a:rPr>
              <a:t>LiF</a:t>
            </a:r>
            <a:r>
              <a:rPr lang="ru-RU" sz="2000" b="1" i="1" dirty="0">
                <a:solidFill>
                  <a:srgbClr val="431BD5"/>
                </a:solidFill>
              </a:rPr>
              <a:t> (</a:t>
            </a:r>
            <a:r>
              <a:rPr lang="ru-RU" sz="2000" b="1" i="1" dirty="0" err="1" smtClean="0">
                <a:solidFill>
                  <a:srgbClr val="431BD5"/>
                </a:solidFill>
              </a:rPr>
              <a:t>кр</a:t>
            </a:r>
            <a:r>
              <a:rPr lang="ru-RU" sz="2000" b="1" i="1" dirty="0" smtClean="0">
                <a:solidFill>
                  <a:srgbClr val="431BD5"/>
                </a:solidFill>
              </a:rPr>
              <a:t>. 2</a:t>
            </a:r>
            <a:r>
              <a:rPr lang="ru-RU" sz="2000" b="1" i="1" dirty="0">
                <a:solidFill>
                  <a:srgbClr val="431BD5"/>
                </a:solidFill>
              </a:rPr>
              <a:t>)</a:t>
            </a:r>
            <a:r>
              <a:rPr lang="ru-RU" sz="2000" dirty="0"/>
              <a:t>, облученных рентгеновским излучением при возбуждении лазером с </a:t>
            </a:r>
            <a:r>
              <a:rPr lang="ru-RU" sz="2000" i="1" dirty="0" err="1"/>
              <a:t>λ</a:t>
            </a:r>
            <a:r>
              <a:rPr lang="en-US" sz="2000" i="1" baseline="-25000" dirty="0"/>
              <a:t>max</a:t>
            </a:r>
            <a:r>
              <a:rPr lang="ru-RU" sz="2000" i="1" dirty="0"/>
              <a:t>=</a:t>
            </a:r>
            <a:r>
              <a:rPr lang="ru-RU" sz="2000" dirty="0"/>
              <a:t>488 нм</a:t>
            </a:r>
            <a:r>
              <a:rPr lang="ru-RU" sz="2000" dirty="0" smtClean="0"/>
              <a:t>.</a:t>
            </a:r>
            <a:r>
              <a:rPr lang="en-US" sz="2000" dirty="0" smtClean="0"/>
              <a:t> (</a:t>
            </a:r>
            <a:r>
              <a:rPr lang="en-US" sz="2000" b="1" i="1" dirty="0" smtClean="0">
                <a:solidFill>
                  <a:srgbClr val="431BD5"/>
                </a:solidFill>
              </a:rPr>
              <a:t>Luminescence spectra of </a:t>
            </a:r>
            <a:r>
              <a:rPr lang="en-US" sz="2000" b="1" i="1" dirty="0" err="1" smtClean="0">
                <a:solidFill>
                  <a:srgbClr val="431BD5"/>
                </a:solidFill>
              </a:rPr>
              <a:t>LiF</a:t>
            </a:r>
            <a:r>
              <a:rPr lang="en-US" sz="2000" b="1" i="1" dirty="0" smtClean="0">
                <a:solidFill>
                  <a:srgbClr val="431BD5"/>
                </a:solidFill>
              </a:rPr>
              <a:t> /Ag (curve 1) and </a:t>
            </a:r>
            <a:r>
              <a:rPr lang="en-US" sz="2000" b="1" i="1" dirty="0" err="1" smtClean="0">
                <a:solidFill>
                  <a:srgbClr val="431BD5"/>
                </a:solidFill>
              </a:rPr>
              <a:t>LiF</a:t>
            </a:r>
            <a:r>
              <a:rPr lang="en-US" sz="2000" b="1" i="1" dirty="0" smtClean="0">
                <a:solidFill>
                  <a:srgbClr val="431BD5"/>
                </a:solidFill>
              </a:rPr>
              <a:t> (curve 2) </a:t>
            </a:r>
            <a:r>
              <a:rPr lang="en-US" sz="2000" dirty="0" smtClean="0"/>
              <a:t>films irradiated with X-rays upon excitation by a laser with </a:t>
            </a:r>
            <a:r>
              <a:rPr lang="en-US" sz="2000" dirty="0" err="1" smtClean="0"/>
              <a:t>λmax</a:t>
            </a:r>
            <a:r>
              <a:rPr lang="en-US" sz="2000" dirty="0" smtClean="0"/>
              <a:t> = 488 nm).</a:t>
            </a:r>
            <a:r>
              <a:rPr lang="ru-RU" sz="2000" dirty="0" smtClean="0"/>
              <a:t> </a:t>
            </a:r>
          </a:p>
          <a:p>
            <a:r>
              <a:rPr lang="ru-RU" sz="2000" dirty="0" smtClean="0"/>
              <a:t>Из спектров </a:t>
            </a:r>
            <a:r>
              <a:rPr lang="ru-RU" sz="2000" dirty="0"/>
              <a:t>люминесценции </a:t>
            </a:r>
            <a:r>
              <a:rPr lang="ru-RU" sz="2000" dirty="0" smtClean="0"/>
              <a:t>следует, </a:t>
            </a:r>
            <a:r>
              <a:rPr lang="ru-RU" sz="2000" dirty="0"/>
              <a:t>что </a:t>
            </a:r>
            <a:r>
              <a:rPr lang="ru-RU" sz="2000" b="1" i="1" dirty="0"/>
              <a:t>концентрация F</a:t>
            </a:r>
            <a:r>
              <a:rPr lang="ru-RU" sz="2000" b="1" i="1" baseline="-25000" dirty="0"/>
              <a:t>2</a:t>
            </a:r>
            <a:r>
              <a:rPr lang="ru-RU" sz="2000" b="1" i="1" dirty="0"/>
              <a:t> -центров в плёнке </a:t>
            </a:r>
            <a:r>
              <a:rPr lang="ru-RU" sz="2000" b="1" i="1" dirty="0" err="1"/>
              <a:t>LiF</a:t>
            </a:r>
            <a:r>
              <a:rPr lang="ru-RU" sz="2000" b="1" i="1" dirty="0"/>
              <a:t> с частицами серебра примерно в </a:t>
            </a:r>
            <a:r>
              <a:rPr lang="ru-RU" sz="2000" b="1" i="1" dirty="0" smtClean="0"/>
              <a:t>8 </a:t>
            </a:r>
            <a:r>
              <a:rPr lang="ru-RU" sz="2000" b="1" i="1" dirty="0"/>
              <a:t>раз выше</a:t>
            </a:r>
            <a:r>
              <a:rPr lang="ru-RU" sz="2000" dirty="0"/>
              <a:t>, чем в образце сравнения</a:t>
            </a:r>
            <a:endParaRPr lang="ru-RU" sz="2000" dirty="0" smtClean="0"/>
          </a:p>
          <a:p>
            <a:endParaRPr lang="ru-RU" sz="2000" dirty="0"/>
          </a:p>
        </p:txBody>
      </p:sp>
      <p:pic>
        <p:nvPicPr>
          <p:cNvPr id="9" name="Рисунок 8"/>
          <p:cNvPicPr/>
          <p:nvPr/>
        </p:nvPicPr>
        <p:blipFill>
          <a:blip r:embed="rId3" cstate="print"/>
          <a:srcRect/>
          <a:stretch>
            <a:fillRect/>
          </a:stretch>
        </p:blipFill>
        <p:spPr bwMode="auto">
          <a:xfrm>
            <a:off x="2714612" y="1357298"/>
            <a:ext cx="3498817" cy="30244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p:txBody>
          <a:bodyPr/>
          <a:lstStyle/>
          <a:p>
            <a:pPr>
              <a:defRPr/>
            </a:pPr>
            <a:fld id="{6F4FF939-F9D3-4CD9-8CBC-3BF25C1E387A}" type="slidenum">
              <a:rPr lang="ru-RU"/>
              <a:pPr>
                <a:defRPr/>
              </a:pPr>
              <a:t>9</a:t>
            </a:fld>
            <a:endParaRPr lang="ru-RU"/>
          </a:p>
        </p:txBody>
      </p:sp>
      <p:sp>
        <p:nvSpPr>
          <p:cNvPr id="10244" name="Rectangle 3"/>
          <p:cNvSpPr>
            <a:spLocks noGrp="1" noChangeArrowheads="1"/>
          </p:cNvSpPr>
          <p:nvPr>
            <p:ph type="body" idx="1"/>
          </p:nvPr>
        </p:nvSpPr>
        <p:spPr>
          <a:xfrm>
            <a:off x="0" y="4929198"/>
            <a:ext cx="8678863" cy="1357322"/>
          </a:xfrm>
        </p:spPr>
        <p:txBody>
          <a:bodyPr/>
          <a:lstStyle/>
          <a:p>
            <a:pPr>
              <a:buNone/>
            </a:pPr>
            <a:r>
              <a:rPr lang="ru-RU" sz="2000" dirty="0" smtClean="0">
                <a:solidFill>
                  <a:schemeClr val="tx1"/>
                </a:solidFill>
                <a:latin typeface="+mn-lt"/>
                <a:ea typeface="+mn-ea"/>
                <a:cs typeface="+mn-cs"/>
              </a:rPr>
              <a:t>	</a:t>
            </a:r>
            <a:endParaRPr lang="en-US" sz="2000" dirty="0" smtClean="0">
              <a:solidFill>
                <a:schemeClr val="tx1"/>
              </a:solidFill>
              <a:latin typeface="+mn-lt"/>
              <a:ea typeface="+mn-ea"/>
              <a:cs typeface="+mn-cs"/>
            </a:endParaRPr>
          </a:p>
          <a:p>
            <a:pPr>
              <a:buNone/>
            </a:pPr>
            <a:r>
              <a:rPr lang="ru-RU" sz="1800" dirty="0" smtClean="0">
                <a:solidFill>
                  <a:schemeClr val="tx1"/>
                </a:solidFill>
                <a:latin typeface="+mn-lt"/>
                <a:ea typeface="+mn-ea"/>
                <a:cs typeface="+mn-cs"/>
              </a:rPr>
              <a:t>Частицы серебра (образец с последовательным напылением 10 мг </a:t>
            </a:r>
            <a:r>
              <a:rPr lang="en-US" sz="1800" dirty="0" smtClean="0">
                <a:solidFill>
                  <a:schemeClr val="tx1"/>
                </a:solidFill>
                <a:latin typeface="+mn-lt"/>
                <a:ea typeface="+mn-ea"/>
                <a:cs typeface="+mn-cs"/>
              </a:rPr>
              <a:t>Ag</a:t>
            </a:r>
            <a:r>
              <a:rPr lang="ru-RU" sz="1800" dirty="0" smtClean="0">
                <a:solidFill>
                  <a:schemeClr val="tx1"/>
                </a:solidFill>
                <a:latin typeface="+mn-lt"/>
                <a:ea typeface="+mn-ea"/>
                <a:cs typeface="+mn-cs"/>
              </a:rPr>
              <a:t>) имеют размеры несколько меньше 20 нм. Размеры частиц </a:t>
            </a:r>
            <a:r>
              <a:rPr lang="en-US" sz="1800" dirty="0" err="1" smtClean="0">
                <a:solidFill>
                  <a:schemeClr val="tx1"/>
                </a:solidFill>
                <a:latin typeface="+mn-lt"/>
                <a:ea typeface="+mn-ea"/>
                <a:cs typeface="+mn-cs"/>
              </a:rPr>
              <a:t>LiF</a:t>
            </a:r>
            <a:r>
              <a:rPr lang="ru-RU" sz="1800" dirty="0" smtClean="0">
                <a:solidFill>
                  <a:schemeClr val="tx1"/>
                </a:solidFill>
                <a:latin typeface="+mn-lt"/>
                <a:ea typeface="+mn-ea"/>
                <a:cs typeface="+mn-cs"/>
              </a:rPr>
              <a:t> на данном снимке имеют величину порядка 100 нм. Из этого снимка следует, что при последовательном напылении серебра образуются </a:t>
            </a:r>
            <a:r>
              <a:rPr lang="ru-RU" sz="1800" b="1" i="1" dirty="0" err="1" smtClean="0">
                <a:solidFill>
                  <a:srgbClr val="431BD5"/>
                </a:solidFill>
                <a:latin typeface="+mn-lt"/>
                <a:ea typeface="+mn-ea"/>
                <a:cs typeface="+mn-cs"/>
              </a:rPr>
              <a:t>наночастицы</a:t>
            </a:r>
            <a:r>
              <a:rPr lang="ru-RU" sz="1800" b="1" i="1" dirty="0" smtClean="0">
                <a:solidFill>
                  <a:srgbClr val="431BD5"/>
                </a:solidFill>
                <a:latin typeface="+mn-lt"/>
                <a:ea typeface="+mn-ea"/>
                <a:cs typeface="+mn-cs"/>
              </a:rPr>
              <a:t> серебра.</a:t>
            </a:r>
            <a:endParaRPr lang="ru-RU" sz="1800" b="1" i="1" dirty="0">
              <a:solidFill>
                <a:srgbClr val="431BD5"/>
              </a:solidFill>
            </a:endParaRPr>
          </a:p>
        </p:txBody>
      </p:sp>
      <p:sp>
        <p:nvSpPr>
          <p:cNvPr id="10245" name="Прямоугольник 6"/>
          <p:cNvSpPr>
            <a:spLocks noChangeArrowheads="1"/>
          </p:cNvSpPr>
          <p:nvPr/>
        </p:nvSpPr>
        <p:spPr bwMode="auto">
          <a:xfrm>
            <a:off x="0" y="285750"/>
            <a:ext cx="9144000" cy="707886"/>
          </a:xfrm>
          <a:prstGeom prst="rect">
            <a:avLst/>
          </a:prstGeom>
          <a:noFill/>
          <a:ln w="9525">
            <a:noFill/>
            <a:miter lim="800000"/>
            <a:headEnd/>
            <a:tailEnd/>
          </a:ln>
        </p:spPr>
        <p:txBody>
          <a:bodyPr>
            <a:spAutoFit/>
          </a:bodyPr>
          <a:lstStyle/>
          <a:p>
            <a:pPr algn="ctr"/>
            <a:r>
              <a:rPr lang="ru-RU" sz="2000" b="1" i="1" dirty="0">
                <a:solidFill>
                  <a:srgbClr val="431BD5"/>
                </a:solidFill>
              </a:rPr>
              <a:t>Снимок сканирующего электронного микроскопа образца с последовательным напылением 10 мг </a:t>
            </a:r>
            <a:r>
              <a:rPr lang="en-US" sz="2000" b="1" i="1" dirty="0">
                <a:solidFill>
                  <a:srgbClr val="431BD5"/>
                </a:solidFill>
              </a:rPr>
              <a:t>Ag </a:t>
            </a:r>
            <a:r>
              <a:rPr lang="ru-RU" sz="2000" b="1" i="1" dirty="0">
                <a:solidFill>
                  <a:srgbClr val="431BD5"/>
                </a:solidFill>
              </a:rPr>
              <a:t>и 200 мг </a:t>
            </a:r>
            <a:r>
              <a:rPr lang="en-US" sz="2000" b="1" i="1" dirty="0" err="1">
                <a:solidFill>
                  <a:srgbClr val="431BD5"/>
                </a:solidFill>
              </a:rPr>
              <a:t>LiF</a:t>
            </a:r>
            <a:r>
              <a:rPr lang="ru-RU" sz="2000" b="1" i="1" dirty="0">
                <a:solidFill>
                  <a:srgbClr val="431BD5"/>
                </a:solidFill>
              </a:rPr>
              <a:t>.</a:t>
            </a:r>
          </a:p>
        </p:txBody>
      </p:sp>
      <p:pic>
        <p:nvPicPr>
          <p:cNvPr id="8" name="Рисунок 7"/>
          <p:cNvPicPr/>
          <p:nvPr/>
        </p:nvPicPr>
        <p:blipFill>
          <a:blip r:embed="rId2" cstate="print"/>
          <a:srcRect l="31860" b="7009"/>
          <a:stretch>
            <a:fillRect/>
          </a:stretch>
        </p:blipFill>
        <p:spPr bwMode="auto">
          <a:xfrm>
            <a:off x="1928794" y="1000108"/>
            <a:ext cx="4929222" cy="3571900"/>
          </a:xfrm>
          <a:prstGeom prst="rect">
            <a:avLst/>
          </a:prstGeom>
          <a:noFill/>
          <a:ln w="9525">
            <a:noFill/>
            <a:miter lim="800000"/>
            <a:headEnd/>
            <a:tailEnd/>
          </a:ln>
        </p:spPr>
      </p:pic>
      <p:sp>
        <p:nvSpPr>
          <p:cNvPr id="7" name="Прямоугольник 6"/>
          <p:cNvSpPr/>
          <p:nvPr/>
        </p:nvSpPr>
        <p:spPr>
          <a:xfrm>
            <a:off x="285720" y="4500570"/>
            <a:ext cx="8286808" cy="646331"/>
          </a:xfrm>
          <a:prstGeom prst="rect">
            <a:avLst/>
          </a:prstGeom>
        </p:spPr>
        <p:txBody>
          <a:bodyPr wrap="square">
            <a:spAutoFit/>
          </a:bodyPr>
          <a:lstStyle/>
          <a:p>
            <a:r>
              <a:rPr lang="en-US" b="1" i="1" dirty="0" smtClean="0">
                <a:solidFill>
                  <a:srgbClr val="431BD5"/>
                </a:solidFill>
              </a:rPr>
              <a:t>Image of a scanning electron microscope of a sample with sequential deposition of 10 mg Ag and 200 mg </a:t>
            </a:r>
            <a:r>
              <a:rPr lang="en-US" b="1" i="1" dirty="0" err="1" smtClean="0">
                <a:solidFill>
                  <a:srgbClr val="431BD5"/>
                </a:solidFill>
              </a:rPr>
              <a:t>LiF</a:t>
            </a:r>
            <a:r>
              <a:rPr lang="en-US" b="1" i="1" dirty="0" smtClean="0">
                <a:solidFill>
                  <a:srgbClr val="431BD5"/>
                </a:solidFill>
              </a:rPr>
              <a:t>.</a:t>
            </a:r>
            <a:endParaRPr lang="ru-RU" b="1" i="1" dirty="0">
              <a:solidFill>
                <a:srgbClr val="431BD5"/>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2056</TotalTime>
  <Words>1104</Words>
  <Application>Microsoft Office PowerPoint</Application>
  <PresentationFormat>Экран (4:3)</PresentationFormat>
  <Paragraphs>123</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Оформление по умолчанию</vt:lpstr>
      <vt:lpstr>      Рентгеновская дифрактометрия тонких поликристаллических пленок фторида лития с серебряными наночастицами на аморфной подложке   X-RAY DIFFRACTOMETRY OF THIN POLYCRYSTALLINE FILMS OF LITHIUM FLUORIDE WITH SILVER NANOPARTICLES ON AN AMORPHOUS SUBSTRATE  Н.А. Иванов1, В.Л. Паперный2, С.С. Колесников1, Л.И. Брюквина3, С.А. Небогин1   N.A. Ivanov1, V.L. Paperny2, S.S. Kolesnikov1, L.I. Bryukvina3, S.A.Nebogin1   1Иркутский национальный исследовательский технический университет, Иркутск, Россия, ivnik@istu.edu 2Иркутский государственный университет, ул. К.Маркса,1, 664003, Иркутск, Россия. 3Иркутский филиал Института лазерной физики СО РАН, 664033, Иркутск, Россия, baikal@ilph.irk.ru  1Irkutsk National Research Technical University, st. Lermontova 83, 664074, Irkutsk, Russia,  ivnik@istu.edu 2Irkutsk State University, K.Marks str., 1, 664003, Irkutsk, Russia 3Irkutsk Branch of the Institute of Laser Physics SB RAS, st. Lermontova 130a, 664033, Irkutsk, Russia, baikal@ilph.irk.ru      </vt:lpstr>
      <vt:lpstr>  Фторид лития с центрами окраски - эффективная лазерная среда, на основе которой разработан ряд перестраиваемых по частоте лазеров.  Пленки LiF содержат люминесцирующие центры, наведенные радиационным облучением, и являются компактными объектами для применения и исследования. Перспективность исследования поликристаллических пленок  LiF с серебряными наночастицами – это возможность получения высоких коэффициентов усиления за счет влияния локального поля наночастиц на квантовые переходы лазерно-активных центров окраски.  </vt:lpstr>
      <vt:lpstr>Презентация PowerPoint</vt:lpstr>
      <vt:lpstr>   </vt:lpstr>
      <vt:lpstr>Презентация PowerPoint</vt:lpstr>
      <vt:lpstr>Определение размеров областей когерентного рассеяния (ОКР) методом подгонки профилей дифракционных линий к функции Voigt (см. таблицу).</vt:lpstr>
      <vt:lpstr>  </vt:lpstr>
      <vt:lpstr>Презентация PowerPoint</vt:lpstr>
      <vt:lpstr>Презентация PowerPoint</vt:lpstr>
      <vt:lpstr>Презентация PowerPoint</vt:lpstr>
    </vt:vector>
  </TitlesOfParts>
  <Company>ИФ ИЛФ СО РАН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Дипломные и курсовые работы по физике ионных кристаллов с примесями щелочных и редкоземельных элементов</dc:title>
  <dc:creator>Брюквина</dc:creator>
  <cp:lastModifiedBy>Иванов Николай Аркадьевич</cp:lastModifiedBy>
  <cp:revision>176</cp:revision>
  <dcterms:created xsi:type="dcterms:W3CDTF">2009-12-26T04:22:05Z</dcterms:created>
  <dcterms:modified xsi:type="dcterms:W3CDTF">2021-08-19T10:32:29Z</dcterms:modified>
</cp:coreProperties>
</file>