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21386800" cy="30279975"/>
  <p:notesSz cx="6858000" cy="9144000"/>
  <p:defaultTextStyle>
    <a:defPPr>
      <a:defRPr lang="ru-RU"/>
    </a:defPPr>
    <a:lvl1pPr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474788" indent="-1017588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2951163" indent="-2036763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4427538" indent="-3055938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5903913" indent="-4075113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02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F6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94432" autoAdjust="0"/>
  </p:normalViewPr>
  <p:slideViewPr>
    <p:cSldViewPr snapToGrid="0">
      <p:cViewPr>
        <p:scale>
          <a:sx n="50" d="100"/>
          <a:sy n="50" d="100"/>
        </p:scale>
        <p:origin x="78" y="-5544"/>
      </p:cViewPr>
      <p:guideLst>
        <p:guide orient="horz" pos="8902"/>
        <p:guide pos="6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95232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95232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5AB5C0-FF2A-4E3B-827F-6EC11CE62172}" type="datetimeFigureOut">
              <a:rPr lang="en-US"/>
              <a:pPr>
                <a:defRPr/>
              </a:pPr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95232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95232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4EBB89-9F4A-48D0-BB61-0D3168517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24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951163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474788" algn="l" defTabSz="2951163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951163" algn="l" defTabSz="2951163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4427538" algn="l" defTabSz="2951163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5903913" algn="l" defTabSz="2951163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33044-7167-4D84-B5FB-2929EA00A9DC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21EA3-B4E2-4685-ADC5-1172A37FE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EF84-9D3D-49C3-A7B1-826B870FB616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FE22-B551-4C01-A733-EBC84DAEE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1212606"/>
            <a:ext cx="4812030" cy="2583610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1" y="1212606"/>
            <a:ext cx="14079643" cy="258361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18CA9-AB99-42F8-969C-BB8A19DCD604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3B045-2DD9-4582-B046-056FD5307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A832-66EA-4E9B-A12B-635B3003A030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C1F82-356A-4832-B8F6-10AC979BA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12833949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53D3-E3A1-4BD2-B379-4B9B98D3D84A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E0345-9DF7-4DE2-9DED-D1746055A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9340" y="7065331"/>
            <a:ext cx="9445837" cy="199833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871623" y="7065331"/>
            <a:ext cx="9445837" cy="199833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15D3B-BF4D-427A-BFFA-16601D21C6B2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265A-4353-407F-8EF9-EB75F1503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69340" y="9602678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864198" y="9602678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3C5CB-2078-4B48-AC12-3635A2977E98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8F3B-2EB6-4F0E-8BD8-CD3960BFD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2360-D722-48E6-965D-F6B71F6CC402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3472A-C733-49F9-BDD6-E1B441EAB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F934B-B474-4AC9-A35F-84179375182E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9A3A0-8ACC-4ECA-B8ED-31D30CDC9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1" y="1205592"/>
            <a:ext cx="7036110" cy="5130773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61645" y="1205595"/>
            <a:ext cx="11955815" cy="25843119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1" y="6336368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BF85A-CBEF-4627-9D7E-850E20993CD6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EB1C2-D7BE-409F-BD42-A4F139430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3" y="21195983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3" y="2705572"/>
            <a:ext cx="12832080" cy="18167985"/>
          </a:xfrm>
        </p:spPr>
        <p:txBody>
          <a:bodyPr rtlCol="0">
            <a:normAutofit/>
          </a:bodyPr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3" y="23698289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BE753-4064-4A1B-90E7-D36C6E9D258C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8CD1A-8A12-4095-8247-C452D9D98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1069975" y="1212850"/>
            <a:ext cx="1924685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1069975" y="7065963"/>
            <a:ext cx="19246850" cy="199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 defTabSz="2952323" fontAlgn="auto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E221C8-7726-465E-AF93-5D85C2813F7B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 defTabSz="2952323" fontAlgn="auto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 defTabSz="2952323" fontAlgn="auto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F5C3A4-E803-459F-A914-94C82D560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1163" rtl="0" eaLnBrk="0" fontAlgn="base" hangingPunct="0">
        <a:spcBef>
          <a:spcPct val="0"/>
        </a:spcBef>
        <a:spcAft>
          <a:spcPct val="0"/>
        </a:spcAft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2pPr>
      <a:lvl3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3pPr>
      <a:lvl4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4pPr>
      <a:lvl5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5pPr>
      <a:lvl6pPr marL="4572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6pPr>
      <a:lvl7pPr marL="9144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7pPr>
      <a:lvl8pPr marL="13716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8pPr>
      <a:lvl9pPr marL="18288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9pPr>
    </p:titleStyle>
    <p:bodyStyle>
      <a:lvl1pPr marL="1106488" indent="-1106488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13" indent="-922338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9350" indent="-736600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5725" indent="-736600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100" indent="-736600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Title 1"/>
          <p:cNvSpPr>
            <a:spLocks noGrp="1"/>
          </p:cNvSpPr>
          <p:nvPr>
            <p:ph type="ctrTitle"/>
          </p:nvPr>
        </p:nvSpPr>
        <p:spPr>
          <a:xfrm>
            <a:off x="3016088" y="161041"/>
            <a:ext cx="15346680" cy="4944359"/>
          </a:xfrm>
          <a:solidFill>
            <a:srgbClr val="FFFF00">
              <a:alpha val="18039"/>
            </a:srgbClr>
          </a:solidFill>
          <a:ln w="38100">
            <a:solidFill>
              <a:srgbClr val="FF0000">
                <a:alpha val="45882"/>
              </a:srgbClr>
            </a:solidFill>
          </a:ln>
        </p:spPr>
        <p:txBody>
          <a:bodyPr/>
          <a:lstStyle/>
          <a:p>
            <a:pPr eaLnBrk="1" hangingPunct="1"/>
            <a:r>
              <a:rPr lang="en-US" sz="3950" cap="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 OF MULTIPLE SCATTERING</a:t>
            </a:r>
            <a:r>
              <a:rPr lang="en-US" sz="3950" cap="al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50" cap="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ACCURACY OF DETERMINING THE CONCENTRATION OF HYDROGEN ISOTOPES USING </a:t>
            </a:r>
            <a:r>
              <a:rPr lang="en-US" sz="3950" cap="all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V.P. Afanas’ev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L.G. Lobanova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b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Research University "Moscow Power Engineering Institute“, Moscow, Russia</a:t>
            </a:r>
            <a:b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vaf@vaf.su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3" name="Rectangle 169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84" name="Rectangle 171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85" name="Rectangle 175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86" name="Rectangle 177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691812" y="5353050"/>
            <a:ext cx="2" cy="249269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" y="535626"/>
            <a:ext cx="2945084" cy="4245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8"/>
              <p:cNvSpPr txBox="1">
                <a:spLocks noChangeArrowheads="1"/>
              </p:cNvSpPr>
              <p:nvPr/>
            </p:nvSpPr>
            <p:spPr bwMode="auto">
              <a:xfrm>
                <a:off x="157840" y="10431310"/>
                <a:ext cx="10147303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Fig.1. The total intensity of electrons elastically reflected from all 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Li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C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O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HfO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compounds, which is result of single, double and so on elastic scattering processes. Dotted lines – calculations based on the theory presented in this paper, circles and asterisks – MC calculation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[1].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840" y="10431310"/>
                <a:ext cx="10147303" cy="1569660"/>
              </a:xfrm>
              <a:prstGeom prst="rect">
                <a:avLst/>
              </a:prstGeom>
              <a:blipFill>
                <a:blip r:embed="rId4"/>
                <a:stretch>
                  <a:fillRect l="-962" t="-3101" r="-901" b="-77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ubtitle 2"/>
              <p:cNvSpPr>
                <a:spLocks/>
              </p:cNvSpPr>
              <p:nvPr/>
            </p:nvSpPr>
            <p:spPr bwMode="auto">
              <a:xfrm>
                <a:off x="12436" y="12149629"/>
                <a:ext cx="10724276" cy="3965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295232" tIns="147616" rIns="295232" bIns="147616"/>
              <a:lstStyle/>
              <a:p>
                <a:pPr algn="just" eaLnBrk="1" hangingPunct="1">
                  <a:spcBef>
                    <a:spcPts val="0"/>
                  </a:spcBef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It follows from the results presented in Fig. 1 that the contribution of multiple scattering is decisive in the formation of the peak. The most significant contribution is made by multiple scattering in the case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HfO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since the compound has an elastic scattering albedo close to 1, and this effect also has a significant contribution in the case when the elastic scattering cross-section on one of the components in a multicomponent target significantly exceeds the elastic scattering cross-section on the component of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interest, for example, in the case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CH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Subtit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36" y="12149629"/>
                <a:ext cx="10724276" cy="3965950"/>
              </a:xfrm>
              <a:prstGeom prst="rect">
                <a:avLst/>
              </a:prstGeom>
              <a:blipFill>
                <a:blip r:embed="rId5"/>
                <a:stretch>
                  <a:fillRect b="-59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678752" y="28152085"/>
            <a:ext cx="9391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540385" algn="l"/>
              </a:tabLst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[1]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Vos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M.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Marmitt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G.G., Grande P.L.//Surface and Interface Analysis, 48(7)(2016) 415. DOI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10. 1002/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sia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.5489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8752" y="28917259"/>
            <a:ext cx="9391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540385" algn="l"/>
              </a:tabLst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[2] </a:t>
            </a: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V.Р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Afanas'ev</a:t>
            </a: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D.S. </a:t>
            </a:r>
            <a:r>
              <a:rPr lang="en-US" sz="1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Efremenko</a:t>
            </a: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and A.V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Lubenchenko</a:t>
            </a: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On the application of the invariant embedding method and the radiative transfer equation codes for surface state analysis // Light Scattering Reviews 8 (2013) P. 363-423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TextBox 8"/>
          <p:cNvSpPr txBox="1">
            <a:spLocks noChangeArrowheads="1"/>
          </p:cNvSpPr>
          <p:nvPr/>
        </p:nvSpPr>
        <p:spPr bwMode="auto">
          <a:xfrm>
            <a:off x="180532212" y="43612208"/>
            <a:ext cx="105124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Fig.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rea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ratios under peaks calculated in the single scattering approximation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80"/>
          <p:cNvSpPr>
            <a:spLocks noChangeArrowheads="1"/>
          </p:cNvSpPr>
          <p:nvPr/>
        </p:nvSpPr>
        <p:spPr bwMode="auto">
          <a:xfrm>
            <a:off x="380143596" y="17546120"/>
            <a:ext cx="21579117" cy="4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299519" y="22163852"/>
            <a:ext cx="10068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Fig.2.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Schema of the processes of single and double elastic scattering processes leading to the formation of a peak of electrons elastically reflected from protons. Elastic scattering cross section of carbon (circle) and hydrogen (black dot) are schematically presented.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82"/>
          <p:cNvSpPr>
            <a:spLocks noChangeArrowheads="1"/>
          </p:cNvSpPr>
          <p:nvPr/>
        </p:nvSpPr>
        <p:spPr bwMode="auto">
          <a:xfrm>
            <a:off x="-1422683" y="0"/>
            <a:ext cx="2764616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121808" y="26681818"/>
                <a:ext cx="4424232" cy="8989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△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den>
                      </m:f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θ</m:t>
                              </m:r>
                            </m:e>
                          </m:func>
                        </m:e>
                      </m:d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08" y="26681818"/>
                <a:ext cx="4424232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0757782" y="7202764"/>
                <a:ext cx="10074897" cy="370749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SA</m:t>
                            </m:r>
                          </m:sub>
                        </m:sSub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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</m:t>
                        </m:r>
                      </m:e>
                    </m:d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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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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</m:t>
                          </m:r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∙∙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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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  <a:sym typeface="Symbol" panose="05050102010706020507" pitchFamily="18" charset="2"/>
                                            </a:rPr>
                                            <m:t>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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  <m:d>
                                    <m:d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782" y="7202764"/>
                <a:ext cx="10074897" cy="3707490"/>
              </a:xfrm>
              <a:prstGeom prst="rect">
                <a:avLst/>
              </a:prstGeom>
              <a:blipFill>
                <a:blip r:embed="rId7"/>
                <a:stretch>
                  <a:fillRect t="-146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9799121" y="2686969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98"/>
          <p:cNvSpPr>
            <a:spLocks noChangeArrowheads="1"/>
          </p:cNvSpPr>
          <p:nvPr/>
        </p:nvSpPr>
        <p:spPr bwMode="auto">
          <a:xfrm>
            <a:off x="13185058" y="13030388"/>
            <a:ext cx="479055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0787866" y="5892472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05643" y="25205474"/>
            <a:ext cx="10442176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hangingPunct="0">
              <a:spcBef>
                <a:spcPct val="20000"/>
              </a:spcBef>
              <a:buClr>
                <a:srgbClr val="ADCAAA"/>
              </a:buClr>
            </a:pPr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u="sng" dirty="0">
                <a:latin typeface="Times New Roman" pitchFamily="18" charset="0"/>
                <a:cs typeface="Times New Roman" pitchFamily="18" charset="0"/>
              </a:rPr>
            </a:br>
            <a:endParaRPr lang="ru-RU" sz="4400" b="1" u="sng" dirty="0">
              <a:latin typeface="Times New Roman" pitchFamily="18" charset="0"/>
              <a:cs typeface="Times New Roman" pitchFamily="18" charset="0"/>
            </a:endParaRPr>
          </a:p>
          <a:p>
            <a:pPr algn="just" defTabSz="914400" eaLnBrk="0" hangingPunct="0">
              <a:spcBef>
                <a:spcPct val="20000"/>
              </a:spcBef>
              <a:buClr>
                <a:srgbClr val="ADCAAA"/>
              </a:buClr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determining effect of multiple elastic scattering on the intensity of the peak of elastically reflected electrons is shown. The inconsistency 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OKG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model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calculating the peak intensities of individual components of a target of complex composition is shown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914400" eaLnBrk="0" hangingPunct="0">
              <a:spcBef>
                <a:spcPct val="20000"/>
              </a:spcBef>
              <a:buClr>
                <a:srgbClr val="ADCAAA"/>
              </a:buClr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paper establishes the fact of a satisfactory description of the angular distributions of elastically reflected electrons in the approximation of rectilinear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trajectories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SLA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03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05"/>
          <p:cNvSpPr>
            <a:spLocks noChangeArrowheads="1"/>
          </p:cNvSpPr>
          <p:nvPr/>
        </p:nvSpPr>
        <p:spPr bwMode="auto">
          <a:xfrm>
            <a:off x="11100579" y="25729396"/>
            <a:ext cx="30290892" cy="5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0787866" y="823852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14571" y="535626"/>
            <a:ext cx="2475622" cy="42452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4" y="5228764"/>
            <a:ext cx="10058400" cy="50449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91" y="16491960"/>
            <a:ext cx="10058400" cy="56703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532" y="11076561"/>
            <a:ext cx="10058400" cy="5044916"/>
          </a:xfrm>
          <a:prstGeom prst="rect">
            <a:avLst/>
          </a:prstGeom>
        </p:spPr>
      </p:pic>
      <p:sp>
        <p:nvSpPr>
          <p:cNvPr id="43" name="TextBox 8"/>
          <p:cNvSpPr txBox="1">
            <a:spLocks noChangeArrowheads="1"/>
          </p:cNvSpPr>
          <p:nvPr/>
        </p:nvSpPr>
        <p:spPr bwMode="auto">
          <a:xfrm>
            <a:off x="10979091" y="16280652"/>
            <a:ext cx="1014730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Fig.3. Angular distribution of elastically reflected electrons from gold,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geometry. 1 – SLA approximation (2), 2 – Monte Carlo [2], 3 – modified small angle approximation (3), 4 – calculation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based on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method of discrete ordinates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MDOM)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[2], 5 – experiment.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542" y="17940987"/>
            <a:ext cx="10058400" cy="5875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8"/>
              <p:cNvSpPr txBox="1">
                <a:spLocks noChangeArrowheads="1"/>
              </p:cNvSpPr>
              <p:nvPr/>
            </p:nvSpPr>
            <p:spPr bwMode="auto">
              <a:xfrm>
                <a:off x="10953080" y="23860306"/>
                <a:ext cx="10147303" cy="1020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Fig.4. The ratio of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peak intensities of elastically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reflected electrons –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𝑂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𝐻𝑓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a,b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c,d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). Red lines – SLA, blue lines – small angle approximation.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53080" y="23860306"/>
                <a:ext cx="10147303" cy="1020664"/>
              </a:xfrm>
              <a:prstGeom prst="rect">
                <a:avLst/>
              </a:prstGeom>
              <a:blipFill>
                <a:blip r:embed="rId13"/>
                <a:stretch>
                  <a:fillRect l="-962" t="-1190" r="-901" b="-89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ubtitle 2"/>
              <p:cNvSpPr>
                <a:spLocks/>
              </p:cNvSpPr>
              <p:nvPr/>
            </p:nvSpPr>
            <p:spPr bwMode="auto">
              <a:xfrm>
                <a:off x="-124536" y="24122711"/>
                <a:ext cx="10724276" cy="1987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295232" tIns="147616" rIns="295232" bIns="147616"/>
              <a:lstStyle/>
              <a:p>
                <a:pPr algn="just" eaLnBrk="1" hangingPunct="1">
                  <a:spcBef>
                    <a:spcPts val="0"/>
                  </a:spcBef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elastic peak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shift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△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to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lower kinetic energies with regard to the initial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 This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is amount of energy which is lost by an electron in the elastic scattering event and it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can be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computed using the conservation laws for energy and momentum: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Subtit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24536" y="24122711"/>
                <a:ext cx="10724276" cy="1987805"/>
              </a:xfrm>
              <a:prstGeom prst="rect">
                <a:avLst/>
              </a:prstGeom>
              <a:blipFill>
                <a:blip r:embed="rId14"/>
                <a:stretch>
                  <a:fillRect b="-42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1715013" y="5793425"/>
                <a:ext cx="8253383" cy="102611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SLA</m:t>
                              </m:r>
                            </m:sub>
                          </m:sSub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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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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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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</m:t>
                          </m:r>
                        </m:den>
                      </m:f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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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013" y="5793425"/>
                <a:ext cx="8253383" cy="10261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2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303</Words>
  <Application>Microsoft Office PowerPoint</Application>
  <PresentationFormat>Произвольный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Symbol</vt:lpstr>
      <vt:lpstr>Times New Roman</vt:lpstr>
      <vt:lpstr>Тема Office</vt:lpstr>
      <vt:lpstr>THE EFFECT OF MULTIPLE SCATTERING ON THE ACCURACY OF DETERMINING THE CONCENTRATION OF HYDROGEN ISOTOPES USING epeS V.P. Afanas’ev1, L.G. Lobanova1  1 National Research University "Moscow Power Engineering Institute“, Moscow, Russia  e-mail:   vaf@vaf.su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 СПЕКТРОВ  РЕНТГЕНОВСКОЙ  ФОТОЛЕКТРОННОЙ  СПЕКТРОСКОПИИ  С  УГЛОВЫМ  РАЗРЕШЕНИЕМ</dc:title>
  <dc:creator>Lex</dc:creator>
  <cp:lastModifiedBy>Lidiya Lobanova</cp:lastModifiedBy>
  <cp:revision>208</cp:revision>
  <cp:lastPrinted>2012-04-04T22:56:41Z</cp:lastPrinted>
  <dcterms:created xsi:type="dcterms:W3CDTF">2012-04-03T22:22:40Z</dcterms:created>
  <dcterms:modified xsi:type="dcterms:W3CDTF">2021-08-19T16:12:03Z</dcterms:modified>
</cp:coreProperties>
</file>