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5" r:id="rId3"/>
    <p:sldId id="300" r:id="rId4"/>
    <p:sldId id="348" r:id="rId5"/>
    <p:sldId id="352" r:id="rId6"/>
    <p:sldId id="320" r:id="rId7"/>
    <p:sldId id="333" r:id="rId8"/>
    <p:sldId id="347" r:id="rId9"/>
    <p:sldId id="350" r:id="rId10"/>
    <p:sldId id="342" r:id="rId11"/>
    <p:sldId id="271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369"/>
    <a:srgbClr val="EEF5F7"/>
    <a:srgbClr val="E7F1F4"/>
    <a:srgbClr val="E8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3643" autoAdjust="0"/>
  </p:normalViewPr>
  <p:slideViewPr>
    <p:cSldViewPr>
      <p:cViewPr varScale="1">
        <p:scale>
          <a:sx n="81" d="100"/>
          <a:sy n="81" d="100"/>
        </p:scale>
        <p:origin x="9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8DE19-9FBD-459A-A6B5-7CD8712BE7F5}" type="datetimeFigureOut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64493-6435-4E08-AD80-5E18AFF84D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909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3EB9-2D7C-4080-9AC3-5936938BD324}" type="datetimeFigureOut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FDA1F-72E7-402A-AD4C-3A1820A82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644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FDA1F-72E7-402A-AD4C-3A1820A82C9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6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FDA1F-72E7-402A-AD4C-3A1820A82C9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52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FDA1F-72E7-402A-AD4C-3A1820A82C9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43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FDA1F-72E7-402A-AD4C-3A1820A82C9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43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FDA1F-72E7-402A-AD4C-3A1820A82C9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64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FDA1F-72E7-402A-AD4C-3A1820A82C9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24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FDA1F-72E7-402A-AD4C-3A1820A82C9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68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52EA-EAFA-4E1B-81DA-5C436385AC66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23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3D3-8905-4CD7-BA99-6E4AAC7F52AB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7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697B-B4AD-4EFC-902D-D8F69816858E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15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2C4-DA74-4E51-8291-2AB28D902ECD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7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3D65-3ABE-48DD-998A-993B8F96E5BA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47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ED55-F54E-4304-B88C-F7163742E30E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65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537F-5BC7-44F8-887A-B0B57EF9B50C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8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C335-1645-4C70-8AEA-90511C355FA4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69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B025-CB74-47E8-B9DE-E84FC7EFA1A1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9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FED-21AE-48BF-85F2-F4DD8C74869E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686-EB92-4249-9E58-0547E8397697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8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B3CB-2741-4704-9943-9F89D197BF1A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9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9FDD-9DC2-4FD0-BF27-B96C10C90460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4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3A9E-6F49-42A4-8EA7-5AE289D07545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67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0897-3884-4615-8E5B-289CC65244CD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21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EF5-D25F-4A8A-B88E-1C0AF5D66E95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29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7486-DE72-4BFC-A74A-1CBEABF5E12B}" type="datetime1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351D86-1D12-487A-AE5E-0788B4D99B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2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.pn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50.png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0.png"/><Relationship Id="rId12" Type="http://schemas.openxmlformats.org/officeDocument/2006/relationships/image" Target="../media/image17.png"/><Relationship Id="rId17" Type="http://schemas.openxmlformats.org/officeDocument/2006/relationships/image" Target="../media/image29.png"/><Relationship Id="rId2" Type="http://schemas.openxmlformats.org/officeDocument/2006/relationships/audio" Target="../media/media6.m4a"/><Relationship Id="rId16" Type="http://schemas.openxmlformats.org/officeDocument/2006/relationships/image" Target="../media/image28.png"/><Relationship Id="rId20" Type="http://schemas.openxmlformats.org/officeDocument/2006/relationships/image" Target="../media/image2.png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11" Type="http://schemas.openxmlformats.org/officeDocument/2006/relationships/image" Target="../media/image230.png"/><Relationship Id="rId5" Type="http://schemas.openxmlformats.org/officeDocument/2006/relationships/image" Target="../media/image23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19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180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tif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tif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5717" y="4365104"/>
            <a:ext cx="7272808" cy="6480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Ю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ru-RU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И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ru-RU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Тюрин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16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Н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ru-RU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Н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ru-RU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Никитенков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ru-RU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В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ru-RU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С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ru-RU" altLang="zh-CN" sz="16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Сыпченко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ru-RU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6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Ма</a:t>
            </a:r>
            <a:r>
              <a:rPr lang="ru-RU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6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Сяоле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ru-RU" altLang="zh-CN" sz="1600" u="sng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Чжан</a:t>
            </a:r>
            <a:r>
              <a:rPr lang="ru-RU" altLang="zh-CN" sz="1600" u="sng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600" u="sng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Хунжу</a:t>
            </a:r>
            <a:endParaRPr lang="ru-RU" altLang="zh-CN" sz="1600" u="sng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spcBef>
                <a:spcPts val="0"/>
              </a:spcBef>
            </a:pPr>
            <a:r>
              <a:rPr lang="en-US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zhanghongru</a:t>
            </a:r>
            <a:r>
              <a:rPr lang="ru-RU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1993@</a:t>
            </a:r>
            <a:r>
              <a:rPr lang="en-US" altLang="zh-CN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ru-RU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endParaRPr lang="en-US" altLang="zh-CN" sz="16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2595" y="2109749"/>
            <a:ext cx="7839845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zh-C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altLang="zh-CN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термо</a:t>
            </a:r>
            <a:r>
              <a:rPr lang="ru-RU" altLang="zh-C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-стимулированного газовыделения водорода из </a:t>
            </a:r>
            <a:r>
              <a:rPr lang="ru-RU" altLang="zh-CN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ru-RU" altLang="zh-C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zh-CN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Zr</a:t>
            </a:r>
            <a:r>
              <a:rPr lang="ru-RU" altLang="zh-C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zh-CN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Pd</a:t>
            </a:r>
            <a:r>
              <a:rPr lang="ru-RU" altLang="zh-C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Ni</a:t>
            </a:r>
            <a:endParaRPr lang="zh-CN" altLang="zh-CN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743" y="88509"/>
            <a:ext cx="748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ациональный исследовательный Томский политехнический университет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3"/>
          <p:cNvSpPr/>
          <p:nvPr/>
        </p:nvSpPr>
        <p:spPr>
          <a:xfrm>
            <a:off x="2406122" y="4054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Инженерная школа ядерных технологий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94" y="1346"/>
            <a:ext cx="765301" cy="765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2424" y="6372036"/>
            <a:ext cx="129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 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8C26A14D-BCE2-452B-A77B-C24F64EE1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376" y="655670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175752CF-0579-4BE3-A431-435955EB7F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3397" y="6525344"/>
            <a:ext cx="216000" cy="21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03648" y="692696"/>
            <a:ext cx="1380891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zh-C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1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>
                <a:latin typeface="+mj-lt"/>
              </a:rPr>
              <a:pPr/>
              <a:t>10</a:t>
            </a:fld>
            <a:endParaRPr lang="zh-CN" altLang="en-US" dirty="0">
              <a:latin typeface="+mj-lt"/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8" y="-2366"/>
            <a:ext cx="695062" cy="6950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89983" y="1836361"/>
            <a:ext cx="6719889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Мы провели экспериментальное исследование и моделирование процессов диффузионного выхода водорода в вакуум из предварительно насыщенных водородом плоских металлических образцов при термическом нагреве.</a:t>
            </a:r>
          </a:p>
          <a:p>
            <a:pPr algn="just">
              <a:spcAft>
                <a:spcPts val="200"/>
              </a:spcAft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С учетом характеристик десорбции различных металлов, результаты расчетов, полученные с использованием различных граничных условий, хорошо соответствуют с экспериментальным данным.</a:t>
            </a:r>
          </a:p>
          <a:p>
            <a:pPr algn="just">
              <a:spcAft>
                <a:spcPts val="200"/>
              </a:spcAft>
            </a:pPr>
            <a:endParaRPr lang="ru-RU" altLang="zh-C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Метод программируемого </a:t>
            </a:r>
            <a:r>
              <a:rPr lang="ru-RU" altLang="zh-CN" dirty="0" err="1">
                <a:latin typeface="Times New Roman" pitchFamily="18" charset="0"/>
                <a:cs typeface="Times New Roman" pitchFamily="18" charset="0"/>
              </a:rPr>
              <a:t>термо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-газовыделения водорода в условиях линейного нагрева металлов представляет удобный метод определения энергий активации, </a:t>
            </a:r>
            <a:r>
              <a:rPr lang="ru-RU" altLang="zh-CN" dirty="0" err="1">
                <a:latin typeface="Times New Roman" pitchFamily="18" charset="0"/>
                <a:cs typeface="Times New Roman" pitchFamily="18" charset="0"/>
              </a:rPr>
              <a:t>предэкспоненциальных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 множителей диффузионных и десорбционных.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1"/>
          <p:cNvSpPr txBox="1">
            <a:spLocks noGrp="1"/>
          </p:cNvSpPr>
          <p:nvPr>
            <p:ph idx="1"/>
          </p:nvPr>
        </p:nvSpPr>
        <p:spPr>
          <a:xfrm>
            <a:off x="1835696" y="2780928"/>
            <a:ext cx="5978624" cy="108012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marL="0" indent="0">
              <a:buNone/>
              <a:defRPr/>
            </a:pPr>
            <a:r>
              <a:rPr lang="ru-RU" sz="44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44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>
                <a:latin typeface="+mj-lt"/>
              </a:rPr>
              <a:pPr/>
              <a:t>11</a:t>
            </a:fld>
            <a:endParaRPr lang="zh-CN" altLang="en-US" dirty="0">
              <a:latin typeface="+mj-lt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8" y="-2366"/>
            <a:ext cx="695062" cy="695062"/>
          </a:xfrm>
          <a:prstGeom prst="rect">
            <a:avLst/>
          </a:prstGeom>
        </p:spPr>
      </p:pic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9C00203E-EA75-41CD-A894-CEB93F9F0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6469" y="6453336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>
                <a:latin typeface="+mj-lt"/>
              </a:rPr>
              <a:pPr/>
              <a:t>2</a:t>
            </a:fld>
            <a:endParaRPr lang="zh-CN" altLang="en-US" dirty="0">
              <a:latin typeface="+mj-lt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1403648" y="692696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Актуальность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8" y="-2366"/>
            <a:ext cx="695062" cy="695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4952" y="1637739"/>
            <a:ext cx="3869350" cy="277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lnSpc>
                <a:spcPct val="11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водорода в металлы, изменяет их прочностные, упругие и коррозионно-электрохимические характеристики и ставит серьезные материаловедческие проблемы при выборе конструкционных материалов для атомной, ядерной, водородной энергетики, авиации, судостроения и других отраслей промышленности, в которых внезапный выход из строя узла или детали создает аварийную ситуацию и приводит к большим экономическим потерям.</a:t>
            </a: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1035531" y="4494592"/>
            <a:ext cx="7325431" cy="1672782"/>
            <a:chOff x="1171493" y="4293096"/>
            <a:chExt cx="7216931" cy="189048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493" y="4311576"/>
              <a:ext cx="2384237" cy="1872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7"/>
            <a:stretch/>
          </p:blipFill>
          <p:spPr>
            <a:xfrm>
              <a:off x="3555730" y="4308128"/>
              <a:ext cx="2339398" cy="1872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424" y="4293096"/>
              <a:ext cx="2496000" cy="1872000"/>
            </a:xfrm>
            <a:prstGeom prst="rect">
              <a:avLst/>
            </a:prstGeom>
          </p:spPr>
        </p:pic>
      </p:grp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5004048" y="1595814"/>
            <a:ext cx="3662485" cy="2559379"/>
            <a:chOff x="1403648" y="1396940"/>
            <a:chExt cx="7045290" cy="4923315"/>
          </a:xfrm>
        </p:grpSpPr>
        <p:pic>
          <p:nvPicPr>
            <p:cNvPr id="10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683633"/>
              <a:ext cx="3079040" cy="2066805"/>
            </a:xfrm>
            <a:prstGeom prst="rect">
              <a:avLst/>
            </a:prstGeom>
          </p:spPr>
        </p:pic>
        <p:pic>
          <p:nvPicPr>
            <p:cNvPr id="11" name="Рисунок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393" y="1401642"/>
              <a:ext cx="1731210" cy="2640193"/>
            </a:xfrm>
            <a:prstGeom prst="rect">
              <a:avLst/>
            </a:prstGeom>
          </p:spPr>
        </p:pic>
        <p:pic>
          <p:nvPicPr>
            <p:cNvPr id="13" name="Рисунок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058" y="4718680"/>
              <a:ext cx="3491880" cy="1126131"/>
            </a:xfrm>
            <a:prstGeom prst="rect">
              <a:avLst/>
            </a:prstGeom>
          </p:spPr>
        </p:pic>
        <p:pic>
          <p:nvPicPr>
            <p:cNvPr id="14" name="Рисунок 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4" t="4804"/>
            <a:stretch/>
          </p:blipFill>
          <p:spPr>
            <a:xfrm>
              <a:off x="1643357" y="4041835"/>
              <a:ext cx="2643144" cy="2278420"/>
            </a:xfrm>
            <a:prstGeom prst="rect">
              <a:avLst/>
            </a:prstGeom>
          </p:spPr>
        </p:pic>
        <p:sp>
          <p:nvSpPr>
            <p:cNvPr id="15" name="线形标注 1(带边框和强调线) 14"/>
            <p:cNvSpPr/>
            <p:nvPr/>
          </p:nvSpPr>
          <p:spPr>
            <a:xfrm rot="5400000">
              <a:off x="6142460" y="3511116"/>
              <a:ext cx="1121076" cy="3491880"/>
            </a:xfrm>
            <a:prstGeom prst="accentBorderCallout1">
              <a:avLst>
                <a:gd name="adj1" fmla="val 48067"/>
                <a:gd name="adj2" fmla="val -11879"/>
                <a:gd name="adj3" fmla="val 48210"/>
                <a:gd name="adj4" fmla="val -5935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线形标注 1(带边框和强调线) 15"/>
            <p:cNvSpPr/>
            <p:nvPr/>
          </p:nvSpPr>
          <p:spPr>
            <a:xfrm rot="10800000">
              <a:off x="1643357" y="4041835"/>
              <a:ext cx="2643144" cy="2278420"/>
            </a:xfrm>
            <a:prstGeom prst="accentBorderCallout1">
              <a:avLst>
                <a:gd name="adj1" fmla="val 45796"/>
                <a:gd name="adj2" fmla="val -4949"/>
                <a:gd name="adj3" fmla="val 46193"/>
                <a:gd name="adj4" fmla="val -2479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线形标注 2(带边框和强调线) 16"/>
            <p:cNvSpPr/>
            <p:nvPr/>
          </p:nvSpPr>
          <p:spPr>
            <a:xfrm>
              <a:off x="5837393" y="1396940"/>
              <a:ext cx="1731210" cy="2640193"/>
            </a:xfrm>
            <a:prstGeom prst="accentBorderCallout2">
              <a:avLst>
                <a:gd name="adj1" fmla="val 23644"/>
                <a:gd name="adj2" fmla="val -8907"/>
                <a:gd name="adj3" fmla="val 23643"/>
                <a:gd name="adj4" fmla="val -45373"/>
                <a:gd name="adj5" fmla="val 68079"/>
                <a:gd name="adj6" fmla="val -143692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483768" y="2852936"/>
              <a:ext cx="864096" cy="64807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7F03A929-F5A0-4B3A-85EE-8189383DD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96469" y="652534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7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>
                <a:latin typeface="+mj-lt"/>
              </a:rPr>
              <a:pPr/>
              <a:t>3</a:t>
            </a:fld>
            <a:endParaRPr lang="zh-CN" altLang="en-US" dirty="0">
              <a:latin typeface="+mj-lt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1403648" y="692696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Метод термостимулированного </a:t>
            </a:r>
            <a:r>
              <a:rPr lang="ru-RU" altLang="zh-CN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газовыделения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ТСГВ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8" y="-2366"/>
            <a:ext cx="695062" cy="695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2901" y="5399081"/>
            <a:ext cx="8253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Функциональная схема установки для исследования термо- и радиационнно- стимулированного газовыделения: 1 – электронная пушка; 2 – катодный блок электронной пушки; 3 – фокусирующая система электронной пушки; 4 – высоковакуумный затвор; 5 – флажок (вольфрамовая фольга для измерения тока электронов); 6 – образец для радиационно-стимулированных исследований; 7 – устройство охлаждения образца; 8 – титановая вакуумная камера;   9 – высоковакуумные вентили; 10 – камера высокотемпературного нагрева образца (2000 ˚С и выше); 11 –блок высокотемпературного нагрева; 12 – внешний нагреватель; 13 – образец низкотемпературного нагрева (до 1000 ˚С); 14 – камера внешнего нагрева; 15 – ионизатор масс-спектрометра; 16 – масс-спектрометр; 17 – квадрупольный масс-анализатор масс-спектрометра; 18 – блок управления масс-спектрометром; 19 – детектор масс-спектрометра (вторичный электронный умножитель); 20 – система автоматизации; 21 – усилитель сигнала с ВЭУ; 22 – блок внешнего нагрева; 23 – термопары;  24 – компьютер.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[1]</a:t>
            </a:r>
            <a:endParaRPr lang="zh-CN" altLang="zh-CN" sz="105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9" descr="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76" y="1556792"/>
            <a:ext cx="6221018" cy="38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7F3E700B-CDBE-4F6F-839A-2E5D485CFA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13397" y="6558396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>
                <a:latin typeface="+mj-lt"/>
              </a:rPr>
              <a:pPr/>
              <a:t>4</a:t>
            </a:fld>
            <a:endParaRPr lang="zh-CN" altLang="en-US" dirty="0">
              <a:latin typeface="+mj-lt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1403649" y="692696"/>
            <a:ext cx="4464496" cy="522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ru-RU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Экспериментальные результаты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8" y="-2366"/>
            <a:ext cx="695062" cy="695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8452" y="6246795"/>
            <a:ext cx="8464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Относительные количества выхода водорода из образца (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Zr</a:t>
            </a:r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единицу времени в режиме линейного нагрева ТСГВ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[2].</a:t>
            </a:r>
            <a:endParaRPr lang="zh-CN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7144" y="1612538"/>
            <a:ext cx="18248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Катодное насыщение водородом образцов осуществлялось в электрохимической ячейке в растворе серной кислоты.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766" y="1540530"/>
            <a:ext cx="1729505" cy="2032486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45632" y="1425439"/>
            <a:ext cx="4517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Таблица 1. Материал образца, размеры, условия</a:t>
            </a:r>
            <a:r>
              <a:rPr lang="ru-RU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эксперимента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15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66208"/>
              </p:ext>
            </p:extLst>
          </p:nvPr>
        </p:nvGraphicFramePr>
        <p:xfrm>
          <a:off x="621563" y="1988840"/>
          <a:ext cx="4584008" cy="169920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4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002">
                  <a:extLst>
                    <a:ext uri="{9D8B030D-6E8A-4147-A177-3AD203B41FA5}">
                      <a16:colId xmlns:a16="http://schemas.microsoft.com/office/drawing/2014/main" val="3968305152"/>
                    </a:ext>
                  </a:extLst>
                </a:gridCol>
                <a:gridCol w="1146002">
                  <a:extLst>
                    <a:ext uri="{9D8B030D-6E8A-4147-A177-3AD203B41FA5}">
                      <a16:colId xmlns:a16="http://schemas.microsoft.com/office/drawing/2014/main" val="719908444"/>
                    </a:ext>
                  </a:extLst>
                </a:gridCol>
              </a:tblGrid>
              <a:tr h="40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ru-RU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ВТ1-0</a:t>
                      </a: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Zr </a:t>
                      </a: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Э110</a:t>
                      </a: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11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1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0.9999</a:t>
                      </a:r>
                      <a:r>
                        <a:rPr lang="ru-RU" altLang="zh-CN" sz="11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Ni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17-1,05</a:t>
                      </a: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27-0,8</a:t>
                      </a: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05-0,2</a:t>
                      </a: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05-0,2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altLang="zh-CN" sz="11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</a:t>
                      </a:r>
                      <a:r>
                        <a:rPr lang="en-US" altLang="zh-CN" sz="11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(0,1M), </a:t>
                      </a:r>
                      <a:r>
                        <a:rPr lang="en-US" altLang="zh-CN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=6</a:t>
                      </a:r>
                      <a:r>
                        <a:rPr lang="ru-RU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ч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=20</a:t>
                      </a:r>
                      <a:r>
                        <a:rPr lang="ru-RU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м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A·</a:t>
                      </a:r>
                      <a:r>
                        <a:rPr lang="ru-RU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см</a:t>
                      </a:r>
                      <a:r>
                        <a:rPr lang="ru-RU" altLang="zh-CN" sz="1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(0,5-1M), </a:t>
                      </a: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=21-24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м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см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(0,1-0,5M)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=19-100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м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см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(1M)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=120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м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см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en-US" altLang="zh-CN" sz="1100" b="0" kern="100" baseline="30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lang="ru-RU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</a:t>
                      </a:r>
                      <a:r>
                        <a:rPr lang="ru-RU" altLang="zh-CN" sz="1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altLang="zh-CN" sz="1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en-US" altLang="zh-CN" sz="1100" b="0" kern="100" baseline="30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en-US" altLang="zh-CN" sz="1100" b="0" kern="100" baseline="30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en-US" altLang="zh-CN" sz="1100" b="0" kern="100" baseline="30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7"/>
              <p:cNvSpPr/>
              <p:nvPr/>
            </p:nvSpPr>
            <p:spPr>
              <a:xfrm>
                <a:off x="7105464" y="3139819"/>
                <a:ext cx="1558119" cy="361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ru-RU" altLang="zh-CN" sz="1400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  <m:r>
                            <a:rPr lang="ru-RU" altLang="zh-CN" sz="1400" b="0" i="1" smtClean="0">
                              <a:latin typeface="Cambria Math" panose="02040503050406030204" pitchFamily="18" charset="0"/>
                            </a:rPr>
                            <m:t>ок</m:t>
                          </m:r>
                        </m:e>
                      </m:groupChr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6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64" y="3139819"/>
                <a:ext cx="1558119" cy="361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B70411B7-36B9-4B26-BD7D-497F000812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9741" r="13079" b="5193"/>
          <a:stretch/>
        </p:blipFill>
        <p:spPr bwMode="auto">
          <a:xfrm>
            <a:off x="1375034" y="3816808"/>
            <a:ext cx="2935519" cy="2424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6D11849-DE51-4D19-87B7-C14D94EE34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11039" r="10927" b="5195"/>
          <a:stretch/>
        </p:blipFill>
        <p:spPr bwMode="auto">
          <a:xfrm>
            <a:off x="5041808" y="3853864"/>
            <a:ext cx="3015679" cy="2387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DC38D827-B429-4F2E-8E7B-21A8AE360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72997" y="652543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>
                <a:latin typeface="+mj-lt"/>
              </a:rPr>
              <a:pPr/>
              <a:t>5</a:t>
            </a:fld>
            <a:endParaRPr lang="zh-CN" altLang="en-US" dirty="0">
              <a:latin typeface="+mj-lt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1403649" y="692696"/>
            <a:ext cx="4464496" cy="522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ru-RU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Экспериментальные результаты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8" y="-2366"/>
            <a:ext cx="695062" cy="695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8452" y="6246795"/>
            <a:ext cx="8464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Относительные количества выхода водорода из образца (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Pd, Ni</a:t>
            </a:r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единицу времени в режиме линейного нагрева ТСГВ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[2].</a:t>
            </a:r>
            <a:endParaRPr lang="zh-CN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7144" y="1612538"/>
            <a:ext cx="18248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Катодное насыщение водородом образцов осуществлялось в электрохимической ячейке в растворе серной кислоты.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766" y="1540530"/>
            <a:ext cx="1729505" cy="2032486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45632" y="1425439"/>
            <a:ext cx="4517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Таблица 1. Материал образца, размеры, условия</a:t>
            </a:r>
            <a:r>
              <a:rPr lang="ru-RU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эксперимента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15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41573"/>
              </p:ext>
            </p:extLst>
          </p:nvPr>
        </p:nvGraphicFramePr>
        <p:xfrm>
          <a:off x="621563" y="1988840"/>
          <a:ext cx="4584008" cy="169920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4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002">
                  <a:extLst>
                    <a:ext uri="{9D8B030D-6E8A-4147-A177-3AD203B41FA5}">
                      <a16:colId xmlns:a16="http://schemas.microsoft.com/office/drawing/2014/main" val="3968305152"/>
                    </a:ext>
                  </a:extLst>
                </a:gridCol>
                <a:gridCol w="1146002">
                  <a:extLst>
                    <a:ext uri="{9D8B030D-6E8A-4147-A177-3AD203B41FA5}">
                      <a16:colId xmlns:a16="http://schemas.microsoft.com/office/drawing/2014/main" val="719908444"/>
                    </a:ext>
                  </a:extLst>
                </a:gridCol>
              </a:tblGrid>
              <a:tr h="40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ru-RU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ВТ1-0</a:t>
                      </a: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Zr </a:t>
                      </a: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Э110</a:t>
                      </a: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11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1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0.9999</a:t>
                      </a:r>
                      <a:r>
                        <a:rPr lang="ru-RU" altLang="zh-CN" sz="11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Ni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17-1,05</a:t>
                      </a: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27-0,8</a:t>
                      </a: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05-0,2</a:t>
                      </a:r>
                      <a:r>
                        <a:rPr lang="ru-RU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05-0,2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</a:t>
                      </a:r>
                      <a:endParaRPr lang="zh-CN" alt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altLang="zh-CN" sz="11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</a:t>
                      </a:r>
                      <a:r>
                        <a:rPr lang="en-US" altLang="zh-CN" sz="11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(0,1M), </a:t>
                      </a:r>
                      <a:r>
                        <a:rPr lang="en-US" altLang="zh-CN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=6</a:t>
                      </a:r>
                      <a:r>
                        <a:rPr lang="ru-RU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ч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=20</a:t>
                      </a:r>
                      <a:r>
                        <a:rPr lang="ru-RU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м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A·</a:t>
                      </a:r>
                      <a:r>
                        <a:rPr lang="ru-RU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см</a:t>
                      </a:r>
                      <a:r>
                        <a:rPr lang="ru-RU" altLang="zh-CN" sz="1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(0,5-1M), </a:t>
                      </a: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=21-24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м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см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(0,1-0,5M)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=19-100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м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см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</a:t>
                      </a:r>
                      <a:r>
                        <a:rPr lang="en-US" altLang="zh-CN" sz="11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 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(1M)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altLang="zh-CN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=120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м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см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en-US" altLang="zh-CN" sz="1100" b="0" kern="100" baseline="30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lang="ru-RU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</a:t>
                      </a:r>
                      <a:r>
                        <a:rPr lang="ru-RU" altLang="zh-CN" sz="1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altLang="zh-CN" sz="1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en-US" altLang="zh-CN" sz="1100" b="0" kern="100" baseline="30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en-US" altLang="zh-CN" sz="1100" b="0" kern="100" baseline="30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ru-RU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en-US" altLang="zh-CN" sz="1100" b="0" kern="100" baseline="30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lang="ru-RU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с</a:t>
                      </a:r>
                      <a:r>
                        <a:rPr lang="ru-RU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altLang="zh-CN" sz="11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1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7"/>
              <p:cNvSpPr/>
              <p:nvPr/>
            </p:nvSpPr>
            <p:spPr>
              <a:xfrm>
                <a:off x="7105464" y="3139819"/>
                <a:ext cx="1558119" cy="361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ru-RU" altLang="zh-CN" sz="1400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  <m:r>
                            <a:rPr lang="ru-RU" altLang="zh-CN" sz="1400" b="0" i="1" smtClean="0">
                              <a:latin typeface="Cambria Math" panose="02040503050406030204" pitchFamily="18" charset="0"/>
                            </a:rPr>
                            <m:t>ок</m:t>
                          </m:r>
                        </m:e>
                      </m:groupChr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6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64" y="3139819"/>
                <a:ext cx="1558119" cy="361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C5620CEE-B1D8-40D7-9B4F-8D35417961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10606" r="12915" b="5195"/>
          <a:stretch/>
        </p:blipFill>
        <p:spPr bwMode="auto">
          <a:xfrm>
            <a:off x="4997785" y="3804423"/>
            <a:ext cx="2947848" cy="2400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8AD626F-3C28-46D7-968B-0E2263B4C30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10539" r="11424" b="4919"/>
          <a:stretch/>
        </p:blipFill>
        <p:spPr bwMode="auto">
          <a:xfrm>
            <a:off x="1333164" y="3804423"/>
            <a:ext cx="3160805" cy="2426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70146985-45A1-4E51-97AB-1F34785D0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1226" y="656993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03648" y="548680"/>
            <a:ext cx="6405151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Системы кинетических уравнений совместно с </a:t>
            </a:r>
          </a:p>
          <a:p>
            <a:pPr>
              <a:spcBef>
                <a:spcPct val="0"/>
              </a:spcBef>
            </a:pPr>
            <a:r>
              <a:rPr lang="ru-RU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уравнением диффузии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[2,3]</a:t>
            </a:r>
            <a:endParaRPr lang="ru-RU" altLang="zh-CN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>
                <a:latin typeface="+mj-lt"/>
              </a:rPr>
              <a:pPr/>
              <a:t>6</a:t>
            </a:fld>
            <a:endParaRPr lang="zh-CN" altLang="en-US" dirty="0">
              <a:latin typeface="+mj-lt"/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8" y="-2366"/>
            <a:ext cx="695062" cy="695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43608" y="5057922"/>
                <a:ext cx="1869985" cy="1090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600"/>
                  </a:spcAft>
                </a:pPr>
                <a:r>
                  <a:rPr lang="en-US" altLang="zh-CN" sz="1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altLang="zh-CN" sz="1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zh-CN" sz="1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ru-RU" altLang="zh-CN" sz="1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altLang="zh-CN" sz="1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box>
                      <m:box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zh-CN" altLang="zh-CN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altLang="zh-CN" sz="14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altLang="zh-CN" sz="1400" b="0" i="1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диф</m:t>
                                </m:r>
                              </m:sub>
                            </m:sSub>
                          </m:e>
                        </m:groupChr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sSub>
                      <m:sSub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altLang="zh-CN" sz="1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600"/>
                  </a:spcAft>
                </a:pPr>
                <a:r>
                  <a:rPr lang="en-US" altLang="zh-CN" sz="1400" dirty="0"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ru-RU" altLang="zh-CN" sz="14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box>
                      <m:box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groupCh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sSub>
                      <m:sSub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altLang="zh-CN" sz="14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altLang="zh-CN" sz="14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altLang="zh-CN" sz="14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600"/>
                  </a:spcAft>
                </a:pPr>
                <a:r>
                  <a:rPr lang="en-US" altLang="zh-CN" sz="1400" dirty="0"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altLang="zh-CN" sz="14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altLang="zh-CN" sz="14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box>
                      <m:box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zh-CN" altLang="zh-CN" sz="1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zh-CN" altLang="zh-CN" sz="1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altLang="zh-CN" sz="14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altLang="zh-CN" sz="1400" b="0" i="1" smtClea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дес</m:t>
                                </m:r>
                              </m:sub>
                            </m:sSub>
                          </m:e>
                        </m:groupChr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sSub>
                      <m:sSub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altLang="zh-CN" sz="1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altLang="zh-CN" sz="14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altLang="zh-CN" sz="1400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zh-CN" altLang="zh-CN" sz="12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57922"/>
                <a:ext cx="1869985" cy="1090170"/>
              </a:xfrm>
              <a:prstGeom prst="rect">
                <a:avLst/>
              </a:prstGeom>
              <a:blipFill>
                <a:blip r:embed="rId5"/>
                <a:stretch>
                  <a:fillRect l="-977" b="-4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41" y="1503013"/>
            <a:ext cx="2965479" cy="3150821"/>
          </a:xfrm>
          <a:prstGeom prst="rect">
            <a:avLst/>
          </a:prstGeom>
        </p:spPr>
      </p:pic>
      <p:sp>
        <p:nvSpPr>
          <p:cNvPr id="18" name="矩形 3"/>
          <p:cNvSpPr/>
          <p:nvPr/>
        </p:nvSpPr>
        <p:spPr>
          <a:xfrm>
            <a:off x="4144794" y="1700808"/>
            <a:ext cx="416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ru-RU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Диффузия водорода в объеме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105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59"/>
              <p:cNvSpPr/>
              <p:nvPr/>
            </p:nvSpPr>
            <p:spPr>
              <a:xfrm>
                <a:off x="6708057" y="2145397"/>
                <a:ext cx="1664750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zh-CN" altLang="en-US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zh-CN" altLang="en-US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2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2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zh-CN" altLang="en-US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zh-CN" altLang="en-US" sz="12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057" y="2145397"/>
                <a:ext cx="1664750" cy="462884"/>
              </a:xfrm>
              <a:prstGeom prst="rect">
                <a:avLst/>
              </a:prstGeom>
              <a:blipFill>
                <a:blip r:embed="rId7"/>
                <a:stretch>
                  <a:fillRect t="-63158" r="-18681" b="-5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5"/>
          <p:cNvSpPr/>
          <p:nvPr/>
        </p:nvSpPr>
        <p:spPr>
          <a:xfrm>
            <a:off x="4139952" y="2742763"/>
            <a:ext cx="4164970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гидрида </a:t>
            </a:r>
            <a:r>
              <a:rPr lang="ru-RU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 объеме </a:t>
            </a:r>
            <a:r>
              <a:rPr lang="ru-RU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2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7"/>
              <p:cNvSpPr/>
              <p:nvPr/>
            </p:nvSpPr>
            <p:spPr>
              <a:xfrm>
                <a:off x="4322135" y="3200423"/>
                <a:ext cx="1522275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𝑇𝑖</m:t>
                      </m:r>
                      <m:sSub>
                        <m:sSub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altLang="zh-CN" sz="1400" i="1">
                                  <a:latin typeface="Cambria Math" panose="02040503050406030204" pitchFamily="18" charset="0"/>
                                </a:rPr>
                                <m:t>рас</m:t>
                              </m:r>
                            </m:sub>
                          </m:sSub>
                        </m:e>
                      </m:groupCh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𝑇𝑖</m:t>
                      </m:r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2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35" y="3200423"/>
                <a:ext cx="1522275" cy="3722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338083" y="1192237"/>
            <a:ext cx="1941685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Водород в объеме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2110" y="4514633"/>
            <a:ext cx="26780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Водород на поверхности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矩形 7"/>
          <p:cNvSpPr/>
          <p:nvPr/>
        </p:nvSpPr>
        <p:spPr>
          <a:xfrm>
            <a:off x="2205292" y="6324220"/>
            <a:ext cx="3420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ru-RU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N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ru-RU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+ </a:t>
            </a:r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ru-RU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= 10</a:t>
            </a:r>
            <a:r>
              <a:rPr lang="ru-RU" altLang="zh-CN" sz="14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см</a:t>
            </a:r>
            <a:r>
              <a:rPr lang="ru-RU" altLang="zh-CN" sz="1400" i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-2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- 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полное число мест адсорбции на поверхности.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10"/>
              <p:cNvSpPr/>
              <p:nvPr/>
            </p:nvSpPr>
            <p:spPr>
              <a:xfrm>
                <a:off x="5515564" y="5121315"/>
                <a:ext cx="2611879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altLang="zh-CN" sz="1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диф</m:t>
                          </m:r>
                        </m:sub>
                      </m:sSub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𝐾</m:t>
                      </m:r>
                      <m:sSubSup>
                        <m:sSubSup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4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64" y="5121315"/>
                <a:ext cx="2611879" cy="501356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11"/>
              <p:cNvSpPr/>
              <p:nvPr/>
            </p:nvSpPr>
            <p:spPr>
              <a:xfrm>
                <a:off x="5184691" y="5622671"/>
                <a:ext cx="3263364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𝐾</m:t>
                      </m:r>
                      <m:sSubSup>
                        <m:sSubSup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altLang="zh-CN" sz="1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диф</m:t>
                          </m:r>
                        </m:sub>
                      </m:sSub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altLang="zh-CN" sz="1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дес</m:t>
                          </m:r>
                        </m:sub>
                      </m:sSub>
                      <m:sSub>
                        <m:sSub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5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91" y="5622671"/>
                <a:ext cx="3263364" cy="501356"/>
              </a:xfrm>
              <a:prstGeom prst="rect">
                <a:avLst/>
              </a:prstGeom>
              <a:blipFill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3244466" y="5168884"/>
            <a:ext cx="1342034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S </a:t>
            </a:r>
            <a:r>
              <a:rPr lang="en-US" altLang="zh-CN" sz="1400" dirty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ru-RU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ru-RU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S </a:t>
            </a:r>
            <a:r>
              <a:rPr lang="en-US" altLang="zh-CN" sz="1400" dirty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ru-RU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- </a:t>
            </a:r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ru-RU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-</a:t>
            </a:r>
            <a:r>
              <a:rPr lang="ru-RU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N</a:t>
            </a:r>
            <a:r>
              <a:rPr lang="en-US" altLang="zh-CN" sz="1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27" name="圆角矩形 103"/>
          <p:cNvSpPr/>
          <p:nvPr/>
        </p:nvSpPr>
        <p:spPr>
          <a:xfrm>
            <a:off x="3145789" y="5182108"/>
            <a:ext cx="1512306" cy="88845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Стрелка вправо 27"/>
          <p:cNvSpPr/>
          <p:nvPr/>
        </p:nvSpPr>
        <p:spPr>
          <a:xfrm>
            <a:off x="2722888" y="5494837"/>
            <a:ext cx="288032" cy="216024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797215" y="5483905"/>
            <a:ext cx="288032" cy="216024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3783783" y="6122034"/>
            <a:ext cx="263399" cy="187286"/>
          </a:xfrm>
          <a:prstGeom prst="up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27"/>
              <p:cNvSpPr/>
              <p:nvPr/>
            </p:nvSpPr>
            <p:spPr>
              <a:xfrm>
                <a:off x="4523594" y="2282025"/>
                <a:ext cx="10688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32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94" y="2282025"/>
                <a:ext cx="106881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9122" y="2329312"/>
            <a:ext cx="518205" cy="243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837306" y="2068868"/>
                <a:ext cx="50321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05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105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05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06" y="2068868"/>
                <a:ext cx="503215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Стрелка вправо 43"/>
          <p:cNvSpPr/>
          <p:nvPr/>
        </p:nvSpPr>
        <p:spPr>
          <a:xfrm>
            <a:off x="6078421" y="2306343"/>
            <a:ext cx="288032" cy="216024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6089047" y="3317640"/>
            <a:ext cx="288032" cy="216024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6314974" y="3038199"/>
                <a:ext cx="2450917" cy="809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2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1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sz="120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altLang="zh-CN" sz="1200" i="1">
                              <a:latin typeface="Cambria Math" panose="02040503050406030204" pitchFamily="18" charset="0"/>
                            </a:rPr>
                            <m:t>рас</m:t>
                          </m:r>
                        </m:sub>
                      </m:sSub>
                      <m:d>
                        <m:d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sz="1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1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1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zh-CN" altLang="en-US" sz="120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altLang="zh-CN" sz="1200" i="1">
                              <a:latin typeface="Cambria Math" panose="02040503050406030204" pitchFamily="18" charset="0"/>
                            </a:rPr>
                            <m:t>рас</m:t>
                          </m:r>
                        </m:sub>
                      </m:sSub>
                      <m:d>
                        <m:d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sz="1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1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1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974" y="3038199"/>
                <a:ext cx="2450917" cy="809773"/>
              </a:xfrm>
              <a:prstGeom prst="rect">
                <a:avLst/>
              </a:prstGeom>
              <a:blipFill>
                <a:blip r:embed="rId14"/>
                <a:stretch>
                  <a:fillRect b="-33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16"/>
              <p:cNvSpPr/>
              <p:nvPr/>
            </p:nvSpPr>
            <p:spPr>
              <a:xfrm>
                <a:off x="4790536" y="4068606"/>
                <a:ext cx="2575769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4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altLang="zh-CN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zh-CN" altLang="en-US" sz="1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1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altLang="zh-CN" sz="1400" dirty="0"/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536" y="4068606"/>
                <a:ext cx="2575769" cy="5245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线形标注 3(带强调线) 40"/>
          <p:cNvSpPr/>
          <p:nvPr/>
        </p:nvSpPr>
        <p:spPr>
          <a:xfrm flipH="1">
            <a:off x="6804247" y="3038400"/>
            <a:ext cx="1410938" cy="749236"/>
          </a:xfrm>
          <a:prstGeom prst="accentCallout3">
            <a:avLst>
              <a:gd name="adj1" fmla="val 43202"/>
              <a:gd name="adj2" fmla="val -15946"/>
              <a:gd name="adj3" fmla="val 43201"/>
              <a:gd name="adj4" fmla="val -34313"/>
              <a:gd name="adj5" fmla="val 173756"/>
              <a:gd name="adj6" fmla="val -34562"/>
              <a:gd name="adj7" fmla="val 174304"/>
              <a:gd name="adj8" fmla="val 301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103"/>
          <p:cNvSpPr/>
          <p:nvPr/>
        </p:nvSpPr>
        <p:spPr>
          <a:xfrm>
            <a:off x="4355976" y="3959396"/>
            <a:ext cx="3427723" cy="75003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线形标注 3(带强调线) 40"/>
          <p:cNvSpPr/>
          <p:nvPr/>
        </p:nvSpPr>
        <p:spPr>
          <a:xfrm flipH="1">
            <a:off x="6798885" y="2145398"/>
            <a:ext cx="1410938" cy="502758"/>
          </a:xfrm>
          <a:prstGeom prst="accentCallout3">
            <a:avLst>
              <a:gd name="adj1" fmla="val 43202"/>
              <a:gd name="adj2" fmla="val -15946"/>
              <a:gd name="adj3" fmla="val 43201"/>
              <a:gd name="adj4" fmla="val -34313"/>
              <a:gd name="adj5" fmla="val 261495"/>
              <a:gd name="adj6" fmla="val -34506"/>
              <a:gd name="adj7" fmla="val 260234"/>
              <a:gd name="adj8" fmla="val -34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278075" y="1572231"/>
                <a:ext cx="493725" cy="276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altLang="zh-CN" sz="11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altLang="zh-CN" sz="11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диф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75" y="1572231"/>
                <a:ext cx="493725" cy="276807"/>
              </a:xfrm>
              <a:prstGeom prst="rect">
                <a:avLst/>
              </a:prstGeom>
              <a:blipFill>
                <a:blip r:embed="rId1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угольник 53"/>
          <p:cNvSpPr/>
          <p:nvPr/>
        </p:nvSpPr>
        <p:spPr>
          <a:xfrm>
            <a:off x="2810156" y="1583676"/>
            <a:ext cx="7537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207711" y="2238468"/>
                <a:ext cx="449931" cy="276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altLang="zh-CN" sz="1100" i="1">
                              <a:latin typeface="Cambria Math" panose="02040503050406030204" pitchFamily="18" charset="0"/>
                            </a:rPr>
                            <m:t>рас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711" y="2238468"/>
                <a:ext cx="449931" cy="2767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786425" y="2246034"/>
                <a:ext cx="32521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CN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25" y="2246034"/>
                <a:ext cx="325217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1232904" y="2484131"/>
                <a:ext cx="449930" cy="271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altLang="zh-CN" sz="11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altLang="zh-CN" sz="11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дес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04" y="2484131"/>
                <a:ext cx="449930" cy="2714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13E7208F-37ED-4362-A966-5AE32F9A7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801686" y="653441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>
                <a:latin typeface="+mj-lt"/>
              </a:rPr>
              <a:pPr/>
              <a:t>7</a:t>
            </a:fld>
            <a:endParaRPr lang="zh-CN" altLang="en-US" dirty="0">
              <a:latin typeface="+mj-lt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1403648" y="692696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ru-RU" altLang="zh-C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Блок-схема и интерфейс программы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defTabSz="914400"/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8" y="-2366"/>
            <a:ext cx="695062" cy="695062"/>
          </a:xfrm>
          <a:prstGeom prst="rect">
            <a:avLst/>
          </a:prstGeom>
        </p:spPr>
      </p:pic>
      <p:pic>
        <p:nvPicPr>
          <p:cNvPr id="48" name="图片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4852513" cy="4464496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394" y="1772816"/>
            <a:ext cx="2754584" cy="4464496"/>
          </a:xfrm>
          <a:prstGeom prst="rect">
            <a:avLst/>
          </a:prstGeom>
        </p:spPr>
      </p:pic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2378D9FA-1BD0-4988-AA92-B319B62C7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98708" y="652534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FC700404-8326-48E1-A8D9-CD28768492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9741" r="13079" b="5193"/>
          <a:stretch/>
        </p:blipFill>
        <p:spPr bwMode="auto">
          <a:xfrm>
            <a:off x="5782187" y="1333141"/>
            <a:ext cx="2858269" cy="2360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F9647A9-AB1E-4C95-91E2-66F22AE5BF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11039" r="10927" b="5195"/>
          <a:stretch/>
        </p:blipFill>
        <p:spPr bwMode="auto">
          <a:xfrm>
            <a:off x="5762013" y="3691816"/>
            <a:ext cx="2935520" cy="2324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>
                <a:latin typeface="+mj-lt"/>
              </a:rPr>
              <a:pPr/>
              <a:t>8</a:t>
            </a:fld>
            <a:endParaRPr lang="zh-CN" altLang="en-US" dirty="0">
              <a:latin typeface="+mj-lt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8" y="-2366"/>
            <a:ext cx="695062" cy="69506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474744" y="6021288"/>
            <a:ext cx="3561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Экспериментальные результаты по термостимулированному газовыделению в </a:t>
            </a:r>
            <a:r>
              <a:rPr lang="en-US" altLang="zh-CN" sz="1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Ti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(а) и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Zr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(б)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899591" y="1406349"/>
            <a:ext cx="45751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Таблица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. Параметры в результатах моделирования диффузии водорода в </a:t>
            </a:r>
            <a:r>
              <a:rPr lang="en-US" altLang="zh-CN" sz="1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Ti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и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Zr.</a:t>
            </a:r>
            <a:endParaRPr lang="ru-RU" altLang="zh-CN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490348"/>
                  </p:ext>
                </p:extLst>
              </p:nvPr>
            </p:nvGraphicFramePr>
            <p:xfrm>
              <a:off x="971600" y="1914903"/>
              <a:ext cx="4428000" cy="24197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6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Образец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</a:t>
                          </a:r>
                          <a:endParaRPr lang="zh-CN" altLang="en-US" sz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Zr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altLang="zh-CN" sz="11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Граничное условие</a:t>
                          </a:r>
                          <a:endParaRPr lang="en-US" altLang="zh-CN" sz="11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altLang="zh-CN" sz="105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  <m:sSub>
                                  <m:sSubPr>
                                    <m:ctrlPr>
                                      <a:rPr lang="zh-CN" altLang="zh-CN" sz="105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zh-CN" altLang="zh-CN" sz="105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zh-CN" sz="105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altLang="zh-CN" sz="105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ru-RU" altLang="zh-CN" sz="105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ru-RU" altLang="zh-CN" sz="105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ru-RU" altLang="zh-CN" sz="1050" i="1">
                                                <a:effectLst/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ru-RU" altLang="zh-CN" sz="105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ru-RU" altLang="zh-CN" sz="105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=±</m:t>
                                    </m:r>
                                    <m:f>
                                      <m:fPr>
                                        <m:ctrlPr>
                                          <a:rPr lang="ru-RU" altLang="zh-CN" sz="105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05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en-US" altLang="zh-CN" sz="105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ru-RU" altLang="zh-CN" sz="105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CN" sz="105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zh-CN" sz="105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05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050" b="0" i="1" smtClea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zh-CN" altLang="en-US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CN" altLang="en-US" sz="105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en-US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05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zh-CN" altLang="en-US" sz="105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altLang="zh-CN" sz="105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05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𝐾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zh-CN" altLang="en-US" sz="1050" i="1">
                                                <a:latin typeface="Cambria Math" panose="02040503050406030204" pitchFamily="18" charset="0"/>
                                              </a:rPr>
                                              <m:t>𝑘𝑇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sSup>
                                  <m:sSupPr>
                                    <m:ctrlPr>
                                      <a:rPr lang="en-US" altLang="zh-CN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altLang="zh-CN" sz="105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ctrlPr>
                                          <a:rPr lang="zh-CN" altLang="zh-CN" sz="105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05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±</m:t>
                                        </m:r>
                                        <m:f>
                                          <m:fPr>
                                            <m:ctrlPr>
                                              <a:rPr lang="zh-CN" altLang="zh-CN" sz="105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105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105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ru-RU" altLang="zh-CN" sz="105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ru-RU" altLang="zh-CN" sz="105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0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zh-CN" sz="9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zh-CN" sz="10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897799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n</a:t>
                          </a:r>
                          <a:r>
                            <a:rPr lang="en-US" altLang="zh-CN" sz="1100" i="1" baseline="-25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(H)</a:t>
                          </a:r>
                          <a:r>
                            <a:rPr lang="ru-RU" altLang="zh-CN" sz="1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, </a:t>
                          </a:r>
                          <a:r>
                            <a:rPr lang="ru-RU" altLang="zh-CN" sz="1100" b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см</a:t>
                          </a:r>
                          <a:r>
                            <a:rPr lang="ru-RU" altLang="zh-CN" sz="1100" b="0" baseline="30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-3</a:t>
                          </a:r>
                          <a:endParaRPr lang="zh-CN" altLang="en-US" sz="11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·10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i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ru-RU" sz="1100" i="1" kern="100" baseline="-250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диф</a:t>
                          </a:r>
                          <a:r>
                            <a:rPr lang="en-US" sz="1100" kern="100" baseline="-25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11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эВ</a:t>
                          </a:r>
                          <a:endParaRPr lang="zh-CN" altLang="en-US" sz="1100" b="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0,55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0,43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ru-RU" sz="1100" b="0" kern="1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1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11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см</a:t>
                          </a:r>
                          <a:r>
                            <a:rPr lang="ru-RU" sz="1100" b="0" kern="1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1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/с</a:t>
                          </a:r>
                          <a:endParaRPr lang="zh-CN" altLang="en-US" sz="1100" b="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3.7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K0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·10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-9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2.8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·10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-8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i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sz="1100" i="1" kern="100" baseline="-25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100" kern="100" baseline="-25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11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эВ</a:t>
                          </a:r>
                          <a:endParaRPr lang="zh-CN" altLang="en-US" sz="11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3.3</a:t>
                          </a:r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490348"/>
                  </p:ext>
                </p:extLst>
              </p:nvPr>
            </p:nvGraphicFramePr>
            <p:xfrm>
              <a:off x="971600" y="1914903"/>
              <a:ext cx="4428000" cy="24197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6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Образец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</a:t>
                          </a:r>
                          <a:endParaRPr lang="zh-CN" altLang="en-US" sz="1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Zr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048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altLang="zh-CN" sz="11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Граничное условие</a:t>
                          </a:r>
                          <a:endParaRPr lang="en-US" altLang="zh-CN" sz="11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3307" t="-134444" r="-787" b="-287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zh-CN" sz="10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897799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n</a:t>
                          </a:r>
                          <a:r>
                            <a:rPr lang="en-US" altLang="zh-CN" sz="1100" i="1" baseline="-25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(H)</a:t>
                          </a:r>
                          <a:r>
                            <a:rPr lang="ru-RU" altLang="zh-CN" sz="1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, </a:t>
                          </a:r>
                          <a:r>
                            <a:rPr lang="ru-RU" altLang="zh-CN" sz="1100" b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см</a:t>
                          </a:r>
                          <a:r>
                            <a:rPr lang="ru-RU" altLang="zh-CN" sz="1100" b="0" baseline="30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-3</a:t>
                          </a:r>
                          <a:endParaRPr lang="zh-CN" altLang="en-US" sz="11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·10</a:t>
                          </a:r>
                          <a:r>
                            <a:rPr lang="ru-RU" sz="1200" baseline="300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·10</a:t>
                          </a:r>
                          <a:r>
                            <a:rPr lang="ru-RU" sz="1200" baseline="300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i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ru-RU" sz="1100" i="1" kern="100" baseline="-25000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диф</a:t>
                          </a:r>
                          <a:r>
                            <a:rPr lang="en-US" sz="1100" kern="100" baseline="-25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11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эВ</a:t>
                          </a:r>
                          <a:endParaRPr lang="zh-CN" altLang="en-US" sz="1100" b="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0,55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0,43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100" b="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lang="ru-RU" sz="1100" b="0" kern="1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1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11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см</a:t>
                          </a:r>
                          <a:r>
                            <a:rPr lang="ru-RU" sz="1100" b="0" kern="1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1100" b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/с</a:t>
                          </a:r>
                          <a:endParaRPr lang="zh-CN" altLang="en-US" sz="1100" b="0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3.7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K0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·10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-9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2.8</a:t>
                          </a:r>
                          <a:r>
                            <a:rPr lang="ru-RU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·10</a:t>
                          </a:r>
                          <a:r>
                            <a:rPr lang="en-US" sz="1200" baseline="300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-8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852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i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en-US" sz="1100" i="1" kern="100" baseline="-25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100" kern="100" baseline="-25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ru-RU" sz="1100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эВ</a:t>
                          </a:r>
                          <a:endParaRPr lang="zh-CN" altLang="en-US" sz="110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3.3</a:t>
                          </a:r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矩形 7"/>
          <p:cNvSpPr/>
          <p:nvPr/>
        </p:nvSpPr>
        <p:spPr>
          <a:xfrm>
            <a:off x="8244408" y="1700808"/>
            <a:ext cx="360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а)</a:t>
            </a:r>
            <a:endParaRPr lang="zh-CN" altLang="en-US" sz="1400" dirty="0"/>
          </a:p>
        </p:txBody>
      </p:sp>
      <p:sp>
        <p:nvSpPr>
          <p:cNvPr id="29" name="矩形 7"/>
          <p:cNvSpPr/>
          <p:nvPr/>
        </p:nvSpPr>
        <p:spPr>
          <a:xfrm>
            <a:off x="8266620" y="4273351"/>
            <a:ext cx="360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б)</a:t>
            </a:r>
            <a:endParaRPr lang="zh-CN" altLang="en-US" sz="1400" dirty="0"/>
          </a:p>
        </p:txBody>
      </p:sp>
      <p:sp>
        <p:nvSpPr>
          <p:cNvPr id="30" name="标题 3"/>
          <p:cNvSpPr txBox="1">
            <a:spLocks/>
          </p:cNvSpPr>
          <p:nvPr/>
        </p:nvSpPr>
        <p:spPr>
          <a:xfrm>
            <a:off x="1403648" y="692696"/>
            <a:ext cx="704529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ru-RU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Результаты численного моделирования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2">
            <a:extLst>
              <a:ext uri="{FF2B5EF4-FFF2-40B4-BE49-F238E27FC236}">
                <a16:creationId xmlns:a16="http://schemas.microsoft.com/office/drawing/2014/main" id="{2EB8C73D-60C7-4BF1-9A21-3E4B2742F8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8955" r="10927" b="3030"/>
          <a:stretch/>
        </p:blipFill>
        <p:spPr>
          <a:xfrm>
            <a:off x="1061959" y="4457035"/>
            <a:ext cx="2727486" cy="2102390"/>
          </a:xfrm>
          <a:prstGeom prst="rect">
            <a:avLst/>
          </a:prstGeom>
        </p:spPr>
      </p:pic>
      <p:sp>
        <p:nvSpPr>
          <p:cNvPr id="20" name="Прямоугольник 2">
            <a:extLst>
              <a:ext uri="{FF2B5EF4-FFF2-40B4-BE49-F238E27FC236}">
                <a16:creationId xmlns:a16="http://schemas.microsoft.com/office/drawing/2014/main" id="{4EA629EA-9D15-4050-B3EC-9D4A9C0EC0BC}"/>
              </a:ext>
            </a:extLst>
          </p:cNvPr>
          <p:cNvSpPr/>
          <p:nvPr/>
        </p:nvSpPr>
        <p:spPr>
          <a:xfrm>
            <a:off x="3761316" y="4913391"/>
            <a:ext cx="1862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зависимости температуры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400" i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ru-RU" altLang="zh-CN" sz="14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толщины в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6">
            <a:extLst>
              <a:ext uri="{FF2B5EF4-FFF2-40B4-BE49-F238E27FC236}">
                <a16:creationId xmlns:a16="http://schemas.microsoft.com/office/drawing/2014/main" id="{94EA0AD5-D4AD-414F-B238-EC986DFECF03}"/>
              </a:ext>
            </a:extLst>
          </p:cNvPr>
          <p:cNvSpPr/>
          <p:nvPr/>
        </p:nvSpPr>
        <p:spPr>
          <a:xfrm>
            <a:off x="3650386" y="5211047"/>
            <a:ext cx="288032" cy="216024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166EE6D0-F9E2-4D34-ABAA-B79A1464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20496" y="654395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1D86-1D12-487A-AE5E-0788B4D99B1B}" type="slidenum">
              <a:rPr lang="zh-CN" altLang="en-US" smtClean="0">
                <a:latin typeface="+mj-lt"/>
              </a:rPr>
              <a:pPr/>
              <a:t>9</a:t>
            </a:fld>
            <a:endParaRPr lang="zh-CN" altLang="en-US" dirty="0">
              <a:latin typeface="+mj-lt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38" y="-2366"/>
            <a:ext cx="695062" cy="69506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48346" y="6251301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Экспериментальные результаты по термостимулированному газовыделению в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Pd, Ni.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814528" y="1233047"/>
            <a:ext cx="4439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Таблица 4. Параметры в результатах моделирования диффузии водорода в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Pd,</a:t>
            </a: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Ni.</a:t>
            </a:r>
            <a:endParaRPr lang="ru-RU" altLang="zh-CN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标题 3"/>
          <p:cNvSpPr txBox="1">
            <a:spLocks/>
          </p:cNvSpPr>
          <p:nvPr/>
        </p:nvSpPr>
        <p:spPr>
          <a:xfrm>
            <a:off x="1403648" y="692696"/>
            <a:ext cx="704529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ru-RU" altLang="zh-C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Результаты численного моделирования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B1ECA2F-DE7D-4FE3-83B4-FC01219DCC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10606" r="12915" b="5195"/>
          <a:stretch/>
        </p:blipFill>
        <p:spPr bwMode="auto">
          <a:xfrm>
            <a:off x="5116242" y="3699954"/>
            <a:ext cx="2947848" cy="2400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7042D8-9429-4E9C-ABD7-A0129DABB7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10539" r="11424" b="4919"/>
          <a:stretch/>
        </p:blipFill>
        <p:spPr bwMode="auto">
          <a:xfrm>
            <a:off x="1187624" y="3699954"/>
            <a:ext cx="3160805" cy="2426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96431E24-3F57-4066-BBC0-29DA60E66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45233"/>
              </p:ext>
            </p:extLst>
          </p:nvPr>
        </p:nvGraphicFramePr>
        <p:xfrm>
          <a:off x="892504" y="1816893"/>
          <a:ext cx="4361176" cy="1583532"/>
        </p:xfrm>
        <a:graphic>
          <a:graphicData uri="http://schemas.openxmlformats.org/drawingml/2006/table">
            <a:tbl>
              <a:tblPr firstRow="1" firstCol="1" bandRow="1"/>
              <a:tblGrid>
                <a:gridCol w="805003">
                  <a:extLst>
                    <a:ext uri="{9D8B030D-6E8A-4147-A177-3AD203B41FA5}">
                      <a16:colId xmlns:a16="http://schemas.microsoft.com/office/drawing/2014/main" val="1136055088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55583416"/>
                    </a:ext>
                  </a:extLst>
                </a:gridCol>
                <a:gridCol w="852016">
                  <a:extLst>
                    <a:ext uri="{9D8B030D-6E8A-4147-A177-3AD203B41FA5}">
                      <a16:colId xmlns:a16="http://schemas.microsoft.com/office/drawing/2014/main" val="2517993856"/>
                    </a:ext>
                  </a:extLst>
                </a:gridCol>
                <a:gridCol w="852016">
                  <a:extLst>
                    <a:ext uri="{9D8B030D-6E8A-4147-A177-3AD203B41FA5}">
                      <a16:colId xmlns:a16="http://schemas.microsoft.com/office/drawing/2014/main" val="3297490907"/>
                    </a:ext>
                  </a:extLst>
                </a:gridCol>
                <a:gridCol w="852016">
                  <a:extLst>
                    <a:ext uri="{9D8B030D-6E8A-4147-A177-3AD203B41FA5}">
                      <a16:colId xmlns:a16="http://schemas.microsoft.com/office/drawing/2014/main" val="2752128497"/>
                    </a:ext>
                  </a:extLst>
                </a:gridCol>
              </a:tblGrid>
              <a:tr h="263922"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Sample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i="1" kern="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200" kern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kern="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ru-RU" sz="1200" i="1" kern="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200" i="1" kern="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200" i="1" kern="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-30</a:t>
                      </a: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835382"/>
                  </a:ext>
                </a:extLst>
              </a:tr>
              <a:tr h="263922"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Pd</a:t>
                      </a:r>
                      <a:endParaRPr lang="zh-CN" sz="1400" kern="100" dirty="0">
                        <a:solidFill>
                          <a:srgbClr val="2A3D5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1,7</a:t>
                      </a:r>
                      <a:endParaRPr lang="zh-CN" sz="1400" kern="100" dirty="0">
                        <a:solidFill>
                          <a:srgbClr val="2A3D5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kern="0" baseline="3000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-17</a:t>
                      </a:r>
                      <a:endParaRPr lang="zh-CN" sz="1400" kern="100" dirty="0">
                        <a:solidFill>
                          <a:srgbClr val="2A3D5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kern="0" baseline="3000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-8</a:t>
                      </a:r>
                      <a:endParaRPr lang="zh-CN" sz="1400" kern="100" dirty="0">
                        <a:solidFill>
                          <a:srgbClr val="2A3D5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kern="0" baseline="3000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400" kern="100" dirty="0">
                        <a:solidFill>
                          <a:srgbClr val="2A3D5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1962606"/>
                  </a:ext>
                </a:extLst>
              </a:tr>
              <a:tr h="263922"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Ni</a:t>
                      </a:r>
                      <a:endParaRPr lang="zh-CN" sz="1400" kern="100" dirty="0">
                        <a:solidFill>
                          <a:srgbClr val="A7212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7,2</a:t>
                      </a:r>
                      <a:endParaRPr lang="zh-CN" sz="1400" kern="100" dirty="0">
                        <a:solidFill>
                          <a:srgbClr val="A7212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2,3</a:t>
                      </a:r>
                      <a:r>
                        <a:rPr lang="ru-RU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en-US" sz="1200" kern="0" baseline="3000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-13</a:t>
                      </a:r>
                      <a:endParaRPr lang="zh-CN" sz="1400" kern="100" dirty="0">
                        <a:solidFill>
                          <a:srgbClr val="A7212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0" baseline="3000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zh-CN" sz="1400" kern="100" dirty="0">
                        <a:solidFill>
                          <a:srgbClr val="A7212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2,5</a:t>
                      </a:r>
                      <a:r>
                        <a:rPr lang="ru-RU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en-US" sz="1200" kern="0" baseline="3000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1400" kern="100" dirty="0">
                        <a:solidFill>
                          <a:srgbClr val="A7212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27918"/>
                  </a:ext>
                </a:extLst>
              </a:tr>
              <a:tr h="263922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(H)</a:t>
                      </a: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CN" sz="12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ru-RU" sz="1200" kern="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i="1" kern="0" baseline="-25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dif</a:t>
                      </a: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eV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i="1" kern="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eV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i="1" kern="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eV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kern="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i="1" kern="0" baseline="-25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eV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680705"/>
                  </a:ext>
                </a:extLst>
              </a:tr>
              <a:tr h="263922"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200" kern="0" baseline="3000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kern="0" baseline="3000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kern="100" dirty="0">
                        <a:solidFill>
                          <a:srgbClr val="2A3D5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0,23</a:t>
                      </a:r>
                      <a:endParaRPr lang="zh-CN" sz="1400" kern="100" dirty="0">
                        <a:solidFill>
                          <a:srgbClr val="2A3D5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0,38</a:t>
                      </a:r>
                      <a:endParaRPr lang="zh-CN" sz="1400" kern="100" dirty="0">
                        <a:solidFill>
                          <a:srgbClr val="2A3D5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47</a:t>
                      </a:r>
                      <a:endParaRPr lang="zh-CN" sz="1400" kern="100" dirty="0">
                        <a:solidFill>
                          <a:srgbClr val="2A3D5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kern="0" dirty="0">
                          <a:solidFill>
                            <a:srgbClr val="2A3D5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sz="1400" kern="100" dirty="0">
                        <a:solidFill>
                          <a:srgbClr val="2A3D52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449596"/>
                  </a:ext>
                </a:extLst>
              </a:tr>
              <a:tr h="263922"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200" kern="0" baseline="3000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kern="0" baseline="3000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kern="100" dirty="0">
                        <a:solidFill>
                          <a:srgbClr val="A7212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0,5</a:t>
                      </a:r>
                      <a:endParaRPr lang="zh-CN" sz="1400" kern="100" dirty="0">
                        <a:solidFill>
                          <a:srgbClr val="A7212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0,35</a:t>
                      </a:r>
                      <a:endParaRPr lang="zh-CN" sz="1400" kern="100" dirty="0">
                        <a:solidFill>
                          <a:srgbClr val="A7212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0,32</a:t>
                      </a:r>
                      <a:endParaRPr lang="zh-CN" sz="1400" kern="100" dirty="0">
                        <a:solidFill>
                          <a:srgbClr val="A7212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0" dirty="0">
                          <a:solidFill>
                            <a:srgbClr val="A7212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0,41</a:t>
                      </a:r>
                      <a:endParaRPr lang="zh-CN" sz="1400" kern="100" dirty="0">
                        <a:solidFill>
                          <a:srgbClr val="A7212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32589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730BFA3-E142-4DE1-9D69-F298BD1B8223}"/>
                  </a:ext>
                </a:extLst>
              </p:cNvPr>
              <p:cNvSpPr/>
              <p:nvPr/>
            </p:nvSpPr>
            <p:spPr>
              <a:xfrm>
                <a:off x="5611439" y="1307839"/>
                <a:ext cx="2748701" cy="2220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zh-CN" alt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sz="120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zh-CN" altLang="en-US" sz="1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zh-CN" altLang="en-US" sz="120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zh-CN" alt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=±</m:t>
                                  </m:r>
                                  <m:f>
                                    <m:fPr>
                                      <m:ctrlPr>
                                        <a:rPr lang="zh-CN" alt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sz="1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zh-CN" altLang="en-US" sz="1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𝑑𝑖𝑓</m:t>
                                  </m:r>
                                </m:sub>
                              </m:sSub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(±</m:t>
                              </m:r>
                              <m:f>
                                <m:f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e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zh-CN" alt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2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zh-CN" altLang="en-US" sz="12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𝑑𝑖𝑓</m:t>
                                  </m:r>
                                </m:sub>
                              </m:sSub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  <m:e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zh-CN" alt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2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zh-CN" altLang="en-US" sz="1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𝑑𝑒𝑠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  <m:e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sz="1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sz="12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730BFA3-E142-4DE1-9D69-F298BD1B8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439" y="1307839"/>
                <a:ext cx="2748701" cy="22204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AEC84BF6-0648-44C6-8350-A4EC33043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96469" y="655907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20383</TotalTime>
  <Words>1107</Words>
  <Application>Microsoft Office PowerPoint</Application>
  <PresentationFormat>全屏显示(4:3)</PresentationFormat>
  <Paragraphs>170</Paragraphs>
  <Slides>11</Slides>
  <Notes>7</Notes>
  <HiddenSlides>0</HiddenSlides>
  <MMClips>11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宋体</vt:lpstr>
      <vt:lpstr>Arial</vt:lpstr>
      <vt:lpstr>Calibri</vt:lpstr>
      <vt:lpstr>Cambria Math</vt:lpstr>
      <vt:lpstr>Century Gothic</vt:lpstr>
      <vt:lpstr>Times New Roman</vt:lpstr>
      <vt:lpstr>Wingdings 3</vt:lpstr>
      <vt:lpstr>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Свободное время Китайских студентов</dc:title>
  <dc:creator>zhr</dc:creator>
  <cp:lastModifiedBy>张 鸿儒</cp:lastModifiedBy>
  <cp:revision>549</cp:revision>
  <dcterms:created xsi:type="dcterms:W3CDTF">2012-08-30T01:16:38Z</dcterms:created>
  <dcterms:modified xsi:type="dcterms:W3CDTF">2021-08-22T12:08:38Z</dcterms:modified>
</cp:coreProperties>
</file>